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5"/>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52" Target="slides/slide33.xml" Type="http://schemas.openxmlformats.org/officeDocument/2006/relationships/slide"/><Relationship Id="rId53" Target="slides/slide34.xml" Type="http://schemas.openxmlformats.org/officeDocument/2006/relationships/slide"/><Relationship Id="rId54" Target="slides/slide35.xml" Type="http://schemas.openxmlformats.org/officeDocument/2006/relationships/slide"/><Relationship Id="rId55" Target="notesMasters/notesMaster1.xml" Type="http://schemas.openxmlformats.org/officeDocument/2006/relationships/notesMaster"/><Relationship Id="rId56" Target="theme/theme2.xml" Type="http://schemas.openxmlformats.org/officeDocument/2006/relationships/theme"/><Relationship Id="rId57" Target="notesSlides/notesSlide1.xml" Type="http://schemas.openxmlformats.org/officeDocument/2006/relationships/notesSlide"/><Relationship Id="rId58" Target="notesSlides/notesSlide2.xml" Type="http://schemas.openxmlformats.org/officeDocument/2006/relationships/notesSlide"/><Relationship Id="rId59" Target="notesSlides/notesSlide3.xml" Type="http://schemas.openxmlformats.org/officeDocument/2006/relationships/notesSlide"/><Relationship Id="rId6" Target="fonts/font6.fntdata" Type="http://schemas.openxmlformats.org/officeDocument/2006/relationships/font"/><Relationship Id="rId60" Target="notesSlides/notesSlide4.xml" Type="http://schemas.openxmlformats.org/officeDocument/2006/relationships/notesSlide"/><Relationship Id="rId61" Target="notesSlides/notesSlide5.xml" Type="http://schemas.openxmlformats.org/officeDocument/2006/relationships/notesSlide"/><Relationship Id="rId62" Target="notesSlides/notesSlide6.xml" Type="http://schemas.openxmlformats.org/officeDocument/2006/relationships/notesSlide"/><Relationship Id="rId63" Target="notesSlides/notesSlide7.xml" Type="http://schemas.openxmlformats.org/officeDocument/2006/relationships/notesSlide"/><Relationship Id="rId64" Target="notesSlides/notesSlide8.xml" Type="http://schemas.openxmlformats.org/officeDocument/2006/relationships/notesSlide"/><Relationship Id="rId65" Target="notesSlides/notesSlide9.xml" Type="http://schemas.openxmlformats.org/officeDocument/2006/relationships/notesSlide"/><Relationship Id="rId66" Target="notesSlides/notesSlide10.xml" Type="http://schemas.openxmlformats.org/officeDocument/2006/relationships/notesSlide"/><Relationship Id="rId67" Target="notesSlides/notesSlide11.xml" Type="http://schemas.openxmlformats.org/officeDocument/2006/relationships/notesSlide"/><Relationship Id="rId68" Target="notesSlides/notesSlide12.xml" Type="http://schemas.openxmlformats.org/officeDocument/2006/relationships/notesSlide"/><Relationship Id="rId69" Target="notesSlides/notesSlide13.xml" Type="http://schemas.openxmlformats.org/officeDocument/2006/relationships/notesSlide"/><Relationship Id="rId7" Target="fonts/font7.fntdata" Type="http://schemas.openxmlformats.org/officeDocument/2006/relationships/font"/><Relationship Id="rId70" Target="notesSlides/notesSlide14.xml" Type="http://schemas.openxmlformats.org/officeDocument/2006/relationships/notesSlide"/><Relationship Id="rId71" Target="notesSlides/notesSlide15.xml" Type="http://schemas.openxmlformats.org/officeDocument/2006/relationships/notesSlide"/><Relationship Id="rId72" Target="notesSlides/notesSlide16.xml" Type="http://schemas.openxmlformats.org/officeDocument/2006/relationships/notesSlide"/><Relationship Id="rId73" Target="notesSlides/notesSlide17.xml" Type="http://schemas.openxmlformats.org/officeDocument/2006/relationships/notesSlide"/><Relationship Id="rId74" Target="notesSlides/notesSlide18.xml" Type="http://schemas.openxmlformats.org/officeDocument/2006/relationships/notesSlide"/><Relationship Id="rId75" Target="notesSlides/notesSlide19.xml" Type="http://schemas.openxmlformats.org/officeDocument/2006/relationships/notesSlide"/><Relationship Id="rId76" Target="notesSlides/notesSlide20.xml" Type="http://schemas.openxmlformats.org/officeDocument/2006/relationships/notesSlide"/><Relationship Id="rId77" Target="notesSlides/notesSlide21.xml" Type="http://schemas.openxmlformats.org/officeDocument/2006/relationships/notesSlide"/><Relationship Id="rId78" Target="notesSlides/notesSlide22.xml" Type="http://schemas.openxmlformats.org/officeDocument/2006/relationships/notesSlide"/><Relationship Id="rId79" Target="notesSlides/notesSlide23.xml" Type="http://schemas.openxmlformats.org/officeDocument/2006/relationships/notesSlide"/><Relationship Id="rId8" Target="fonts/font8.fntdata" Type="http://schemas.openxmlformats.org/officeDocument/2006/relationships/font"/><Relationship Id="rId80" Target="notesSlides/notesSlide24.xml" Type="http://schemas.openxmlformats.org/officeDocument/2006/relationships/notesSlide"/><Relationship Id="rId81" Target="notesSlides/notesSlide25.xml" Type="http://schemas.openxmlformats.org/officeDocument/2006/relationships/notesSlide"/><Relationship Id="rId82" Target="notesSlides/notesSlide26.xml" Type="http://schemas.openxmlformats.org/officeDocument/2006/relationships/notesSlide"/><Relationship Id="rId83" Target="notesSlides/notesSlide27.xml" Type="http://schemas.openxmlformats.org/officeDocument/2006/relationships/notesSlide"/><Relationship Id="rId84" Target="notesSlides/notesSlide28.xml" Type="http://schemas.openxmlformats.org/officeDocument/2006/relationships/notesSlide"/><Relationship Id="rId85" Target="notesSlides/notesSlide29.xml" Type="http://schemas.openxmlformats.org/officeDocument/2006/relationships/notesSlide"/><Relationship Id="rId86" Target="notesSlides/notesSlide30.xml" Type="http://schemas.openxmlformats.org/officeDocument/2006/relationships/notesSlide"/><Relationship Id="rId87" Target="notesSlides/notesSlide31.xml" Type="http://schemas.openxmlformats.org/officeDocument/2006/relationships/notesSlide"/><Relationship Id="rId88" Target="notesSlides/notesSlide32.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Bayesian Classification operates on Bayes' Theorem. It determines the class label by making predictions based on probabilities, factoring in the provided predictors. At its core, Bayesian Classification measures the likelihood of a specific event happening when another event is known to have taken place.</a:t>
            </a:r>
          </a:p>
          <a:p>
            <a:r>
              <a:rPr lang="en-US"/>
              <a:t/>
            </a:r>
          </a:p>
          <a:p>
            <a:r>
              <a:rPr lang="en-US"/>
              <a:t>Rule-based Classification classifies data using a series of IF-THEN rules. The 'IF' segment, termed the rule antecedent or precondition, comprises a combination of attribute tests. The 'THEN' segment, referred to as the rule consequent, designates the class label.</a:t>
            </a:r>
          </a:p>
          <a:p>
            <a:r>
              <a:rPr lang="en-US"/>
              <a:t/>
            </a:r>
          </a:p>
          <a:p>
            <a:r>
              <a:rPr lang="en-US"/>
              <a:t>Model performance is assessed with a distinct test data set, not the one used for training. Metrics such as accuracy, precision, recall, F1 score, and ROC-AUC score are employed for this evaluation. The application of these metrics aids in distinguishing the optimal model among several options.</a:t>
            </a:r>
          </a:p>
          <a:p>
            <a:r>
              <a:rPr lang="en-US"/>
              <a:t/>
            </a:r>
          </a:p>
          <a:p>
            <a:r>
              <a:rPr lang="en-US"/>
              <a:t>To augment the accuracy of a classifier, methods like feature selection, ensemble techniques (including bagging and boosting), cross-validation, regularization, and hyperparameter tuning can be used. Each technique has its advantages and specific scenarios of application. As an illustration, ensemble techniques utilize multiple learning models to enhance the final outcome.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Naïve Bayesian Classifier is a widely used statistical classification method. Its name "naïve" stems from its foundational assumption regarding the data: it presumes class conditional independence. This implies that within the dataset, all features are considered independent of each other when factoring in the class.</a:t>
            </a:r>
          </a:p>
          <a:p>
            <a:r>
              <a:rPr lang="en-US"/>
              <a:t/>
            </a:r>
          </a:p>
          <a:p>
            <a:r>
              <a:rPr lang="en-US"/>
              <a:t>Advantages:</a:t>
            </a:r>
          </a:p>
          <a:p>
            <a:r>
              <a:rPr lang="en-US"/>
              <a:t>1. Computational Simplicity: The method is computationally straightforward. It involves calculating probabilities for each attribute against each class, and then multiplying these probabilities to deduce the likelihood of a particular result. This efficiency is particularly beneficial for sizable datasets.</a:t>
            </a:r>
          </a:p>
          <a:p>
            <a:r>
              <a:rPr lang="en-US"/>
              <a:t>2. Effective Performance: Despite its simplicity and the potential inaccuracy of its independence assumption, the classifier often yields commendable results. It has exhibited high accuracy in applications like text classification and spam detection.</a:t>
            </a:r>
          </a:p>
          <a:p>
            <a:r>
              <a:rPr lang="en-US"/>
              <a:t/>
            </a:r>
          </a:p>
          <a:p>
            <a:r>
              <a:rPr lang="en-US"/>
              <a:t>Limitations:</a:t>
            </a:r>
          </a:p>
          <a:p>
            <a:r>
              <a:rPr lang="en-US"/>
              <a:t>1. Independence Assumption: The primary limitation of this classifier is its inherent assumption of class conditional independence. Real-world data often exhibits interdependencies between features. By overlooking these interdependencies, the model may become oversimplified or less accurate.</a:t>
            </a:r>
          </a:p>
          <a:p>
            <a:r>
              <a:rPr lang="en-US"/>
              <a:t>   - For example, in a dataset containing patient details, attributes like age, family history, and symptoms can be interconnected. The Naïve Bayesian Classifier would compute the probabilities for these attributes independently, potentially failing to capture the intricacies of the dataset.</a:t>
            </a:r>
          </a:p>
          <a:p>
            <a:r>
              <a:rPr lang="en-US"/>
              <a:t/>
            </a:r>
          </a:p>
          <a:p>
            <a:r>
              <a:rPr lang="en-US"/>
              <a:t>Naïve Bayesian Classifier is frequently employed as an initial model in various classification tasks. Its simplicity and computational benefits make it an attractive option. Moreover, there are advanced versions of this classifier, like the Tree Augmented Naïve Bayes classifier, designed to encapsulate some dependencies among features.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Rule-based classification is a method wherein data is classified using a series of rules. These rules can be visualized as sequential instructions or guidelines that lead to decision-making. Each rule is constructed using an "if-then" format.</a:t>
            </a:r>
          </a:p>
          <a:p>
            <a:r>
              <a:rPr lang="en-US"/>
              <a:t/>
            </a:r>
          </a:p>
          <a:p>
            <a:r>
              <a:rPr lang="en-US"/>
              <a:t>Components:</a:t>
            </a:r>
          </a:p>
          <a:p>
            <a:r>
              <a:rPr lang="en-US"/>
              <a:t>1. Rule Antecedent (Precondition): The 'if' part of the rule, which describes specific criteria or conditions.</a:t>
            </a:r>
          </a:p>
          <a:p>
            <a:r>
              <a:rPr lang="en-US"/>
              <a:t>2. Rule Consequent (Postcondition): The 'then' part of the rule, which states the outcome or decision resulting from the antecedent conditions.</a:t>
            </a:r>
          </a:p>
          <a:p>
            <a:r>
              <a:rPr lang="en-US"/>
              <a:t/>
            </a:r>
          </a:p>
          <a:p>
            <a:r>
              <a:rPr lang="en-US"/>
              <a:t>Example:</a:t>
            </a:r>
          </a:p>
          <a:p>
            <a:r>
              <a:rPr lang="en-US"/>
              <a:t>A real-world analogy is the rule: "If it rains, then take an umbrella." Here, "It rains" is the antecedent, and "Take an umbrella" is the consequent. Translating this into a data classification context, a rule could be: "If age is less than 30 and owns a sports car, then high insurance risk." In this scenario, the antecedent comprises the attributes (age and car type), and the consequent provides the classification (insurance risk level).</a:t>
            </a:r>
          </a:p>
          <a:p>
            <a:r>
              <a:rPr lang="en-US"/>
              <a:t/>
            </a:r>
          </a:p>
          <a:p>
            <a:r>
              <a:rPr lang="en-US"/>
              <a:t>Advantages:</a:t>
            </a:r>
          </a:p>
          <a:p>
            <a:r>
              <a:rPr lang="en-US"/>
              <a:t>1. Intuitiveness and Interpretability: Rule-based classifiers are easily understood, making them valuable in contexts where clear explanations are required.</a:t>
            </a:r>
          </a:p>
          <a:p>
            <a:r>
              <a:rPr lang="en-US"/>
              <a:t>2. Expressiveness: These classifiers can potentially capture more intricate decision boundaries compared to decision trees, though this might come at the expense of a more complex rule set.</a:t>
            </a:r>
          </a:p>
          <a:p>
            <a:r>
              <a:rPr lang="en-US"/>
              <a:t/>
            </a:r>
          </a:p>
          <a:p>
            <a:r>
              <a:rPr lang="en-US"/>
              <a:t>Rule Learning:</a:t>
            </a:r>
          </a:p>
          <a:p>
            <a:r>
              <a:rPr lang="en-US"/>
              <a:t>The process of deriving these rules from data can be achieved through various methods. A common approach is the "separate-and-conquer" or "divide and conquer" technique. This method entails deriving rules for individual classes by distinguishing them from the rest of the data and identifying the most salient attributes.</a:t>
            </a:r>
          </a:p>
          <a:p>
            <a:r>
              <a:rPr lang="en-US"/>
              <a:t/>
            </a:r>
          </a:p>
          <a:p>
            <a:r>
              <a:rPr lang="en-US"/>
              <a:t>Perspective:</a:t>
            </a:r>
          </a:p>
          <a:p>
            <a:r>
              <a:rPr lang="en-US"/>
              <a:t>While rule-based classification offers several benefits, it's essential to understand that it's just one of many classification techniques. The optimal classification approach largely depends on the dataset and the specific problem being addressed. However, for those interested in a human-readable and intuitive method, rule-based classification provides a compelling avenue to explore.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Rule-based classification revolves around the core concept of IF-THEN rules. Each rule offers a structured decision-making path, guiding the classification process. </a:t>
            </a:r>
          </a:p>
          <a:p>
            <a:r>
              <a:rPr lang="en-US"/>
              <a:t/>
            </a:r>
          </a:p>
          <a:p>
            <a:r>
              <a:rPr lang="en-US"/>
              <a:t>Consider the example rule, \( R \): IF age is young AND student status is yes, THEN the decision is that the individual will buy a computer. </a:t>
            </a:r>
          </a:p>
          <a:p>
            <a:r>
              <a:rPr lang="en-US"/>
              <a:t/>
            </a:r>
          </a:p>
          <a:p>
            <a:r>
              <a:rPr lang="en-US"/>
              <a:t>**Components**:</a:t>
            </a:r>
          </a:p>
          <a:p>
            <a:r>
              <a:rPr lang="en-US"/>
              <a:t>1. **Antecedent (Precondition)**: This is the 'IF' part. In our example, "age is young and student status is yes" serves as the precondition.</a:t>
            </a:r>
          </a:p>
          <a:p>
            <a:r>
              <a:rPr lang="en-US"/>
              <a:t>2. **Consequent (Postcondition)**: This is the 'THEN' outcome. For the given example, the outcome is that the individual will buy a computer.</a:t>
            </a:r>
          </a:p>
          <a:p>
            <a:r>
              <a:rPr lang="en-US"/>
              <a:t/>
            </a:r>
          </a:p>
          <a:p>
            <a:r>
              <a:rPr lang="en-US"/>
              <a:t>This structure is designed for simplicity and clarity, enabling ease of interpretation. However, to ensure that these rules are beneficial, we need metrics to evaluate their quality: coverage and accuracy.</a:t>
            </a:r>
          </a:p>
          <a:p>
            <a:r>
              <a:rPr lang="en-US"/>
              <a:t/>
            </a:r>
          </a:p>
          <a:p>
            <a:r>
              <a:rPr lang="en-US"/>
              <a:t>**Coverage**:</a:t>
            </a:r>
          </a:p>
          <a:p>
            <a:r>
              <a:rPr lang="en-US"/>
              <a:t>Coverage, represented as \( \text{coverage}(R) \), quantifies the rule's applicability across the dataset. It's the fraction of the dataset where the rule is relevant.</a:t>
            </a:r>
          </a:p>
          <a:p>
            <a:r>
              <a:rPr lang="en-US"/>
              <a:t/>
            </a:r>
          </a:p>
          <a:p>
            <a:r>
              <a:rPr lang="en-US"/>
              <a:t>\[</a:t>
            </a:r>
          </a:p>
          <a:p>
            <a:r>
              <a:rPr lang="en-US"/>
              <a:t>\text{coverage}(R) = \frac{\text{number of instances where rule applies}}{\text{total number of instances in the dataset}}</a:t>
            </a:r>
          </a:p>
          <a:p>
            <a:r>
              <a:rPr lang="en-US"/>
              <a:t>\]</a:t>
            </a:r>
          </a:p>
          <a:p>
            <a:r>
              <a:rPr lang="en-US"/>
              <a:t/>
            </a:r>
          </a:p>
          <a:p>
            <a:r>
              <a:rPr lang="en-US"/>
              <a:t>For example, if there are 100 people in the dataset and the rule applies to 30, the coverage is \( \frac{30}{100} = 0.3 \).</a:t>
            </a:r>
          </a:p>
          <a:p>
            <a:r>
              <a:rPr lang="en-US"/>
              <a:t/>
            </a:r>
          </a:p>
          <a:p>
            <a:r>
              <a:rPr lang="en-US"/>
              <a:t>**Accuracy**:</a:t>
            </a:r>
          </a:p>
          <a:p>
            <a:r>
              <a:rPr lang="en-US"/>
              <a:t>Accuracy, denoted as \( \text{accuracy}(R) \), measures the correctness of the rule when it is applied.</a:t>
            </a:r>
          </a:p>
          <a:p>
            <a:r>
              <a:rPr lang="en-US"/>
              <a:t/>
            </a:r>
          </a:p>
          <a:p>
            <a:r>
              <a:rPr lang="en-US"/>
              <a:t>\[</a:t>
            </a:r>
          </a:p>
          <a:p>
            <a:r>
              <a:rPr lang="en-US"/>
              <a:t>\text{accuracy}(R) = \frac{\text{number of instances correctly classified by the rule}}{\text{number of instances where rule applies}}</a:t>
            </a:r>
          </a:p>
          <a:p>
            <a:r>
              <a:rPr lang="en-US"/>
              <a:t>\]</a:t>
            </a:r>
          </a:p>
          <a:p>
            <a:r>
              <a:rPr lang="en-US"/>
              <a:t/>
            </a:r>
          </a:p>
          <a:p>
            <a:r>
              <a:rPr lang="en-US"/>
              <a:t>Using the previous example, if the rule correctly classifies 25 out of the 30 applicable instances, the accuracy is \( \frac{25}{30} \approx 0.83 \).</a:t>
            </a:r>
          </a:p>
          <a:p>
            <a:r>
              <a:rPr lang="en-US"/>
              <a:t/>
            </a:r>
          </a:p>
          <a:p>
            <a:r>
              <a:rPr lang="en-US"/>
              <a:t>Both metrics are essential for understanding a rule's utility:</a:t>
            </a:r>
          </a:p>
          <a:p>
            <a:r>
              <a:rPr lang="en-US"/>
              <a:t>- Coverage offers insights on the rule's relevance or applicability in the dataset.</a:t>
            </a:r>
          </a:p>
          <a:p>
            <a:r>
              <a:rPr lang="en-US"/>
              <a:t>- Accuracy indicates the rule's reliability when it is relevant.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Rule-based classification is centered around the use of IF-THEN rules. Each rule offers a clear decision-making path. Let's understand the assessment of our example rule, ( R).</a:t>
            </a:r>
          </a:p>
          <a:p>
            <a:r>
              <a:rPr lang="en-US"/>
              <a:t/>
            </a:r>
          </a:p>
          <a:p>
            <a:r>
              <a:rPr lang="en-US"/>
              <a:t>The rule (R) states: IF an individual is 30 years old or younger AND is a student, THEN we predict that this person will buy a computer.</a:t>
            </a:r>
          </a:p>
          <a:p>
            <a:r>
              <a:rPr lang="en-US"/>
              <a:t/>
            </a:r>
          </a:p>
          <a:p>
            <a:r>
              <a:rPr lang="en-US"/>
              <a:t>Breaking down this rule:</a:t>
            </a:r>
          </a:p>
          <a:p>
            <a:r>
              <a:rPr lang="en-US"/>
              <a:t>1. The Condition: "Age is 30 or younger and the individual is a student" - This sets the criteria that needs to be met.</a:t>
            </a:r>
          </a:p>
          <a:p>
            <a:r>
              <a:rPr lang="en-US"/>
              <a:t>2. The Outcome: "The person will buy a computer" - This is the prediction if the criteria is true.</a:t>
            </a:r>
          </a:p>
          <a:p>
            <a:r>
              <a:rPr lang="en-US"/>
              <a:t/>
            </a:r>
          </a:p>
          <a:p>
            <a:r>
              <a:rPr lang="en-US"/>
              <a:t>Given our dataset of 100 people, our aim is to identify young students (those 30 or under) who might purchase a computer.</a:t>
            </a:r>
          </a:p>
          <a:p>
            <a:r>
              <a:rPr lang="en-US"/>
              <a:t/>
            </a:r>
          </a:p>
          <a:p>
            <a:r>
              <a:rPr lang="en-US"/>
              <a:t>From the dataset, let's assume 20 individuals fit the age and student status criteria set by our rule. This means the rule is relevant or applies to these 20 individuals. Therefore, the rule covers 20% of the entire dataset.</a:t>
            </a:r>
          </a:p>
          <a:p>
            <a:r>
              <a:rPr lang="en-US"/>
              <a:t/>
            </a:r>
          </a:p>
          <a:p>
            <a:r>
              <a:rPr lang="en-US"/>
              <a:t>Next, let's talk about how accurate the rule is. Among the 20 young students, if all of them actually purchased a computer, then our rule has been 100% accurate for the cases it covers.</a:t>
            </a:r>
          </a:p>
          <a:p>
            <a:r>
              <a:rPr lang="en-US"/>
              <a:t/>
            </a:r>
          </a:p>
          <a:p>
            <a:r>
              <a:rPr lang="en-US"/>
              <a:t>To summarize:</a:t>
            </a:r>
          </a:p>
          <a:p>
            <a:r>
              <a:rPr lang="en-US"/>
              <a:t>The rule (R) provides insights:</a:t>
            </a:r>
          </a:p>
          <a:p>
            <a:r>
              <a:rPr lang="en-US"/>
              <a:t>- It's relevant to 20% of our dataset.</a:t>
            </a:r>
          </a:p>
          <a:p>
            <a:r>
              <a:rPr lang="en-US"/>
              <a:t>- For the cases it covers, it's making correct predictions 100% of the time.</a:t>
            </a:r>
          </a:p>
          <a:p>
            <a:r>
              <a:rPr lang="en-US"/>
              <a:t/>
            </a:r>
          </a:p>
          <a:p>
            <a:r>
              <a:rPr lang="en-US"/>
              <a:t>While the rule (R) is very accurate, it's important to note that it's relevant for only a fifth of the dataset. The balance between how much of the dataset a rule covers and how accurate it is, is crucial. Ideally, a rule should be relevant to a large portion of the dataset and also make correct predictions most of the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rule-based classification, decisions are made based on predefined rules. Consider the example of predicting computer purchases based on age and income. In a graph plotting age against income, two regions, R1 and R2, can be demarcated based on a rule postulating that younger individuals with higher incomes have a higher propensity to purchase a computer.</a:t>
            </a:r>
          </a:p>
          <a:p>
            <a:r>
              <a:rPr lang="en-US"/>
              <a:t/>
            </a:r>
          </a:p>
          <a:p>
            <a:r>
              <a:rPr lang="en-US"/>
              <a:t>The term "coverage" denotes the quantity of individuals encompassed within the regions R1 and R2. Expansive regions imply that a larger population is captured by the rule. However, overextending the boundaries of R1 and R2 might inadvertently encompass individuals not aligned with the rule's premise.</a:t>
            </a:r>
          </a:p>
          <a:p>
            <a:r>
              <a:rPr lang="en-US"/>
              <a:t/>
            </a:r>
          </a:p>
          <a:p>
            <a:r>
              <a:rPr lang="en-US"/>
              <a:t>"Accuracy" quantifies the proportion of individuals within R1 and R2 who conformed to the prediction, i.e., made a computer purchase. Maximum adherence within R1 and R2 to the purchasing prediction signifies optimal accuracy. Conversely, minimal adherence indicates a rule with extensive coverage but diminished accuracy.</a:t>
            </a:r>
          </a:p>
          <a:p>
            <a:r>
              <a:rPr lang="en-US"/>
              <a:t/>
            </a:r>
          </a:p>
          <a:p>
            <a:r>
              <a:rPr lang="en-US"/>
              <a:t>For instance, if R1 has a vast span and includes numerous individuals, but only a fraction make a purchase, then R1 possesses extensive coverage yet diminished accuracy. In contrast, if R2, though smaller, contains a populace where the majority purchased a computer, it is characterized by limited coverage but heightened accuracy.</a:t>
            </a:r>
          </a:p>
          <a:p>
            <a:r>
              <a:rPr lang="en-US"/>
              <a:t/>
            </a:r>
          </a:p>
          <a:p>
            <a:r>
              <a:rPr lang="en-US"/>
              <a:t>It is pivotal to acknowledge potential complexities in the association between age, income, and the propensity to purchase a computer, manifesting as non-linearity in the data.</a:t>
            </a:r>
          </a:p>
          <a:p>
            <a:r>
              <a:rPr lang="en-US"/>
              <a:t/>
            </a:r>
          </a:p>
          <a:p>
            <a:r>
              <a:rPr lang="en-US"/>
              <a:t>While rule-based classification offers adaptability to intricate data structures, it is susceptible to overfitting. Overfitting arises when a model excessively aligns with the idiosyncrasies of a specific dataset, compromising its efficacy on novel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rule-based classification, at its core, works by examining data instances against a set of predefined rules. Here's a breakdown of the scenarios you might encounter:</a:t>
            </a:r>
          </a:p>
          <a:p>
            <a:r>
              <a:rPr lang="en-US"/>
              <a:t/>
            </a:r>
          </a:p>
          <a:p>
            <a:r>
              <a:rPr lang="en-US"/>
              <a:t>1. Rule is Triggered: This is the straightforward case where the conditions of a rule match a data instance. Using our example, if someone is under 35 and earns more than 40,000, our rule predicting they'll buy a computer is activated.</a:t>
            </a:r>
          </a:p>
          <a:p>
            <a:r>
              <a:rPr lang="en-US"/>
              <a:t/>
            </a:r>
          </a:p>
          <a:p>
            <a:r>
              <a:rPr lang="en-US"/>
              <a:t>2. Only One Rule is Triggered: This makes classification simple. For the dataset in question, if our rule about age and income is the only one that gets activated, we just apply the outcome of that rule.</a:t>
            </a:r>
          </a:p>
          <a:p>
            <a:r>
              <a:rPr lang="en-US"/>
              <a:t/>
            </a:r>
          </a:p>
          <a:p>
            <a:r>
              <a:rPr lang="en-US"/>
              <a:t>3. No Rule is Triggered: This is a problematic scenario. If none of our rules apply to a data instance, we're in the dark about its classification. We might need to rely on backup strategies, such as:</a:t>
            </a:r>
          </a:p>
          <a:p>
            <a:r>
              <a:rPr lang="en-US"/>
              <a:t>   - Assigning the most common class.</a:t>
            </a:r>
          </a:p>
          <a:p>
            <a:r>
              <a:rPr lang="en-US"/>
              <a:t>   - Using another classification method.</a:t>
            </a:r>
          </a:p>
          <a:p>
            <a:r>
              <a:rPr lang="en-US"/>
              <a:t/>
            </a:r>
          </a:p>
          <a:p>
            <a:r>
              <a:rPr lang="en-US"/>
              <a:t>4. Multiple Rules are Triggered: This is where complexity increases. If more than one rule applies to a data instance, we need a system to decide which rule to follow. Here are some methods:</a:t>
            </a:r>
          </a:p>
          <a:p>
            <a:r>
              <a:rPr lang="en-US"/>
              <a:t>   - Size Ordering: This prioritizes more detailed rules. For instance, a rule that checks age, income, and job might be ranked higher than one that only considers age and income.</a:t>
            </a:r>
          </a:p>
          <a:p>
            <a:r>
              <a:rPr lang="en-US"/>
              <a:t>   - Class-based Ordering: Here, the importance of the predicted class guides the choice of rule. For example, in medical datasets, a rule diagnosing a critical disease might be prioritized.</a:t>
            </a:r>
          </a:p>
          <a:p>
            <a:r>
              <a:rPr lang="en-US"/>
              <a:t>   - Rule Quality Ordering: Some rules are more reliable than others. This method ranks rules based on their past performance or accuracy.</a:t>
            </a:r>
          </a:p>
          <a:p>
            <a:r>
              <a:rPr lang="en-US"/>
              <a:t>   - Expert Ordering: In some cases, domain experts might rank rules based on their knowledge.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rule extraction from decision trees is a way of translating the intricate structure of a tree into a set of clear and actionable rules. Here's a breakdown:</a:t>
            </a:r>
          </a:p>
          <a:p>
            <a:r>
              <a:rPr lang="en-US"/>
              <a:t/>
            </a:r>
          </a:p>
          <a:p>
            <a:r>
              <a:rPr lang="en-US"/>
              <a:t>1. Basic Concept: A decision tree is essentially a series of decisions made based on attribute values of data. Every path from the root of the tree to a leaf can be translated into an IF-THEN rule. The conditions or decisions you encounter along the path form the 'IF' part, and the class label at the leaf node becomes the 'THEN' part.</a:t>
            </a:r>
          </a:p>
          <a:p>
            <a:r>
              <a:rPr lang="en-US"/>
              <a:t/>
            </a:r>
          </a:p>
          <a:p>
            <a:r>
              <a:rPr lang="en-US"/>
              <a:t>2. Rule Extraction: To extract a rule from a decision tree, you trace a path from the root to a leaf. Each decision or branch point along this path is a condition. By chaining these conditions together using "AND", you create the antecedent or the 'IF' part of the rule. The leaf node provides the consequent or the 'THEN' part. </a:t>
            </a:r>
          </a:p>
          <a:p>
            <a:r>
              <a:rPr lang="en-US"/>
              <a:t/>
            </a:r>
          </a:p>
          <a:p>
            <a:r>
              <a:rPr lang="en-US"/>
              <a:t>   For instance, if in our decision tree, a path indicates decisions "age=31 to 40" and ends in a leaf "buys_computer=yes", the rule becomes: "IF age=31 to 40, THEN buys_computer=yes."</a:t>
            </a:r>
          </a:p>
          <a:p>
            <a:r>
              <a:rPr lang="en-US"/>
              <a:t/>
            </a:r>
          </a:p>
          <a:p>
            <a:r>
              <a:rPr lang="en-US"/>
              <a:t>3. Exhaustive and Exclusive Rules:</a:t>
            </a:r>
          </a:p>
          <a:p>
            <a:r>
              <a:rPr lang="en-US"/>
              <a:t>   - Exhaustive: The rules you extract from a decision tree cover all scenarios present in your training data. This is because a decision tree is constructed to classify every instance in the dataset, ensuring that there's a rule for each situation.</a:t>
            </a:r>
          </a:p>
          <a:p>
            <a:r>
              <a:rPr lang="en-US"/>
              <a:t>   -Mutually Exclusive: Since each data instance traverses down one and only one path in the tree, it will only satisfy one rule. This ensures that the rules you extract don't contradict one another.</a:t>
            </a:r>
          </a:p>
          <a:p>
            <a:r>
              <a:rPr lang="en-US"/>
              <a:t/>
            </a:r>
          </a:p>
          <a:p>
            <a:r>
              <a:rPr lang="en-US"/>
              <a:t>4. Advantages: </a:t>
            </a:r>
          </a:p>
          <a:p>
            <a:r>
              <a:rPr lang="en-US"/>
              <a:t>   - Interpretability: Rules are simple to understand. They provide a direct and intuitive way of understanding the patterns learned by the decision tree.</a:t>
            </a:r>
          </a:p>
          <a:p>
            <a:r>
              <a:rPr lang="en-US"/>
              <a:t>   - Communication: Clear rules can be easily shared with stakeholders, even those without a technical background, making it easier to communicate insights and results.</a:t>
            </a:r>
          </a:p>
          <a:p>
            <a:r>
              <a:rPr lang="en-US"/>
              <a:t>   - Actionable Insights: Rules often provide actionable recommendations, such as "IF these conditions are met, THEN take this action."</a:t>
            </a:r>
          </a:p>
          <a:p>
            <a:r>
              <a:rPr lang="en-US"/>
              <a:t/>
            </a:r>
          </a:p>
          <a:p>
            <a:r>
              <a:rPr lang="en-US"/>
              <a:t>5. Beyond Decision Trees: While we've focused on decision trees, many other models can also be translated into rules. Methods exist to extract rules from neural networks, support vector machines, and other classifiers. These can be more complex but aim to provide the same clarity and understanding that decision tree-based rules offer.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Rule-based systems, especially ones that use "IF-THEN" rules, are popular because of their transparency and interpretability. Let's break down their use in the context of a bank's loan decision-making process:</a:t>
            </a:r>
          </a:p>
          <a:p>
            <a:r>
              <a:rPr lang="en-US"/>
              <a:t/>
            </a:r>
          </a:p>
          <a:p>
            <a:r>
              <a:rPr lang="en-US"/>
              <a:t>1. Simple &amp; Clear Decision Paths: The "IF-THEN" rules provide straightforward decision criteria. In our loan-decision problem, factors like employment status, credit history, and income become the conditions or checks (the "IF" part) that lead to a particular decision, the "THEN" part. Each rule offers a clear path to making a decision.</a:t>
            </a:r>
          </a:p>
          <a:p>
            <a:r>
              <a:rPr lang="en-US"/>
              <a:t/>
            </a:r>
          </a:p>
          <a:p>
            <a:r>
              <a:rPr lang="en-US"/>
              <a:t>2. Reflecting Business Logic: These rules often mirror the bank's actual criteria for loan approval. For instance, permanent employment and a good credit history are typically seen as positive indicators of a person's ability to repay a loan. Therefore, the rule "IF employment_status=permanent AND credit_history=good THEN loan_decision=yes" makes logical sense.</a:t>
            </a:r>
          </a:p>
          <a:p>
            <a:r>
              <a:rPr lang="en-US"/>
              <a:t/>
            </a:r>
          </a:p>
          <a:p>
            <a:r>
              <a:rPr lang="en-US"/>
              <a:t>3. Handling Multiple Scenarios: Different combinations of conditions can lead to different decisions. For instance, a temporary worker with a high income and good credit history might still be considered for a loan, as indicated by the nested rule. This flexibility allows the bank to cater to various customer profiles and scenarios.</a:t>
            </a:r>
          </a:p>
          <a:p>
            <a:r>
              <a:rPr lang="en-US"/>
              <a:t/>
            </a:r>
          </a:p>
          <a:p>
            <a:r>
              <a:rPr lang="en-US"/>
              <a:t>4. Transparency and Trust: The explicit nature of "IF-THEN" rules makes the decision-making process transparent. When a loan application is approved or rejected, the bank can point to a specific rule (or set of rules) that led to that decision. This transparency can build trust with customers, especially if they seek an explanation for a decision.</a:t>
            </a:r>
          </a:p>
          <a:p>
            <a:r>
              <a:rPr lang="en-US"/>
              <a:t/>
            </a:r>
          </a:p>
          <a:p>
            <a:r>
              <a:rPr lang="en-US"/>
              <a:t>5. Modifiability: One of the significant advantages of using "IF-THEN" rules is that they can be easily modified. If a bank wants to change its criteria or introduce new ones, they can adjust, add, or remove rules without overhauling the entire system.</a:t>
            </a:r>
          </a:p>
          <a:p>
            <a:r>
              <a:rPr lang="en-US"/>
              <a:t/>
            </a:r>
          </a:p>
          <a:p>
            <a:r>
              <a:rPr lang="en-US"/>
              <a:t>6. Efficiency in Real-time Decisions: Given their clear structure, "IF-THEN" rules can be rapidly executed, making them suitable for applications that require real-time decisions, such as online loan approval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 Evaluation: This is the process of determining how well our trained model will perform on unseen data. Here's a brief overview:</a:t>
            </a:r>
          </a:p>
          <a:p>
            <a:r>
              <a:rPr lang="en-US"/>
              <a:t/>
            </a:r>
          </a:p>
          <a:p>
            <a:r>
              <a:rPr lang="en-US"/>
              <a:t>1. Train/Test Split: The dataset is divided into a training set, which is used to train the model, and a testing set, which is used to evaluate the model's performance. This helps ensure that our model's performance is evaluated on data it hasn't seen before, providing a more realistic estimate of its performance in real-world scenarios.</a:t>
            </a:r>
          </a:p>
          <a:p>
            <a:r>
              <a:rPr lang="en-US"/>
              <a:t> </a:t>
            </a:r>
          </a:p>
          <a:p>
            <a:r>
              <a:rPr lang="en-US"/>
              <a:t>2. Metrics: We use various metrics to gauge the model's performance. These might include accuracy, precision, recall, F1-score, ROC curves, and AUC, among others. Each metric provides a different perspective on the model's capabilities.</a:t>
            </a:r>
          </a:p>
          <a:p>
            <a:r>
              <a:rPr lang="en-US"/>
              <a:t/>
            </a:r>
          </a:p>
          <a:p>
            <a:r>
              <a:rPr lang="en-US"/>
              <a:t>3. Overfitting and Underfitting: During evaluation, we're also on the lookout for signs of overfitting (where the model performs exceptionally well on the training data but poorly on the testing data) and underfitting (where the model performs poorly on both sets). A good model strikes a balance, generalizing well to new data.</a:t>
            </a:r>
          </a:p>
          <a:p>
            <a:r>
              <a:rPr lang="en-US"/>
              <a:t/>
            </a:r>
          </a:p>
          <a:p>
            <a:r>
              <a:rPr lang="en-US"/>
              <a:t>Model Selection: Here, we're choosing the best model from several contenders. This involves:</a:t>
            </a:r>
          </a:p>
          <a:p>
            <a:r>
              <a:rPr lang="en-US"/>
              <a:t/>
            </a:r>
          </a:p>
          <a:p>
            <a:r>
              <a:rPr lang="en-US"/>
              <a:t>1. Cross-Validation: This technique involves partitioning the dataset into multiple subsets. The model is trained on some of these subsets and tested on others. This is repeated multiple times, rotating the training and testing sets. It provides a more stable estimate of model performance.</a:t>
            </a:r>
          </a:p>
          <a:p>
            <a:r>
              <a:rPr lang="en-US"/>
              <a:t/>
            </a:r>
          </a:p>
          <a:p>
            <a:r>
              <a:rPr lang="en-US"/>
              <a:t>2. Comparing Models: We might train multiple models using different algorithms or different parameter settings for the same algorithm. By comparing their performance using our evaluation metrics, we can select the one that's best suited to our needs.</a:t>
            </a:r>
          </a:p>
          <a:p>
            <a:r>
              <a:rPr lang="en-US"/>
              <a:t/>
            </a:r>
          </a:p>
          <a:p>
            <a:r>
              <a:rPr lang="en-US"/>
              <a:t>3. Domain Knowledge: Sometimes, the best model isn't just about the numbers. Domain knowledge and understanding of the application area can guide model selection. For instance, in critical applications like medical diagnosis, we might prioritize recall (catching all positive cases) over precision (being right when we predict a positive).</a:t>
            </a:r>
          </a:p>
          <a:p>
            <a:r>
              <a:rPr lang="en-US"/>
              <a:t/>
            </a:r>
          </a:p>
          <a:p>
            <a:r>
              <a:rPr lang="en-US"/>
              <a:t>4. Complexity and Interpretability: Simpler models are often preferred because they are easier to understand and explain. For instance, a decision tree might be preferred over a complex neural network in situations where interpretability is crucial.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Partitioning data into training and testing sets is essential for an unbiased performance estimate. This ensures the model is evaluated on unseen data, similar to being tested on different questions after studying a topic.</a:t>
            </a:r>
          </a:p>
          <a:p>
            <a:r>
              <a:rPr lang="en-US"/>
              <a:t/>
            </a:r>
          </a:p>
          <a:p>
            <a:r>
              <a:rPr lang="en-US"/>
              <a:t>Accuracy shows how often the model predicts correctly overall. But it doesn't detail how it performs on individual classes. The recognition rate does, indicating performance for each class. A model might predict one class well, but not another. If a class dominates the dataset, accuracy might be misleadingly high.</a:t>
            </a:r>
          </a:p>
          <a:p>
            <a:r>
              <a:rPr lang="en-US"/>
              <a:t/>
            </a:r>
          </a:p>
          <a:p>
            <a:r>
              <a:rPr lang="en-US"/>
              <a:t>The confusion matrix provides a detailed breakdown. It indicates both correct predictions and errors. Diagonal cells show correct predictions, while off-diagonal ones show mistakes. For instance, an off-diagonal cell at 'yes' and 'no' shows times the model predicted 'no' instead of 'yes'.</a:t>
            </a:r>
          </a:p>
          <a:p>
            <a:r>
              <a:rPr lang="en-US"/>
              <a:t/>
            </a:r>
          </a:p>
          <a:p>
            <a:r>
              <a:rPr lang="en-US"/>
              <a:t>Rates, like the recognition rate, stem from the confusion matrix, highlighting the model's strengths and areas for improvement. Using these insights can guide refining strategies, like gathering more data or trying a different algorithm, aiming to boost performance for each class.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Bayesian Classification is a method that allows for the prediction of the likelihood that a specific data point falls into a designated class or category. For instance, in designing a system to identify spam emails, Bayesian Classification evaluates the probability of an email being classified as spam based on the frequency of certain word occurrences.</a:t>
            </a:r>
          </a:p>
          <a:p>
            <a:r>
              <a:rPr lang="en-US"/>
              <a:t/>
            </a:r>
          </a:p>
          <a:p>
            <a:r>
              <a:rPr lang="en-US"/>
              <a:t>This method originates from Bayes' Theorem, a key concept in probability theory and statistics. Bayes' Theorem calculates the probability of an event by incorporating prior information regarding conditions that might be associated with the event. Within the theorem, P(A|B) denotes the probability of event A given that event B has taken place, termed 'posterior probability'. P(B|A) indicates the probability of event B occurring after event A.  P(A) represents the prior probability of event A, while P(B) signifies the probability of event B.</a:t>
            </a:r>
          </a:p>
          <a:p>
            <a:r>
              <a:rPr lang="en-US"/>
              <a:t/>
            </a:r>
          </a:p>
          <a:p>
            <a:r>
              <a:rPr lang="en-US"/>
              <a:t>A subset of Bayesian Classification is the Naïve Bayesian Classifier. This classifier operates under the assumption that the existence of one feature in a class is independent of any other feature's presence. Despite this assumption, Naïve Bayesian Classifiers consistently exhibit commendable results across various applications. Their effectiveness can be observed in tasks such as spam detection and sentiment analysis, where their performance can be on par with decision tree classifiers and specific neural network classifiers.</a:t>
            </a:r>
          </a:p>
          <a:p>
            <a:r>
              <a:rPr lang="en-US"/>
              <a:t/>
            </a:r>
          </a:p>
          <a:p>
            <a:r>
              <a:rPr lang="en-US"/>
              <a:t>An inherent feature of Bayesian Classification is its capacity to evolve. With the introduction of new training data, the model updates the hypothesis probabilities, enabling it to remain relevant and adjust to new information. This adaptability is particularly advantageous in environments where data is continuously changing.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Sensitivity: This metric, also known as the true positive rate, measures how well our classifier correctly identifies positive cases. Think of it as the model's ability to catch all the relevant instances. For a medical test, sensitivity would tell us how many patients with the disease were correctly identified by the test.</a:t>
            </a:r>
          </a:p>
          <a:p>
            <a:r>
              <a:rPr lang="en-US"/>
              <a:t/>
            </a:r>
          </a:p>
          <a:p>
            <a:r>
              <a:rPr lang="en-US"/>
              <a:t>Specificity: Specificity assesses how well the classifier identifies negative cases. In other words, it gauges the model's ability to correctly ignore irrelevant instances. If we're talking about a medical test, specificity helps us understand how well the test recognizes patients without the disease, ensuring we don't mistakenly label healthy individuals as sick.</a:t>
            </a:r>
          </a:p>
          <a:p>
            <a:r>
              <a:rPr lang="en-US"/>
              <a:t/>
            </a:r>
          </a:p>
          <a:p>
            <a:r>
              <a:rPr lang="en-US"/>
              <a:t>Precision: Precision focuses on the positive predictions our classifier makes and asks, "Of all the positive predictions, how many were actually correct?" In our medical test analogy, if our test indicates ten patients have a disease, but only seven truly do, then our precision tells us that 70% of our positive predictions were accurate.</a:t>
            </a:r>
          </a:p>
          <a:p>
            <a:r>
              <a:rPr lang="en-US"/>
              <a:t/>
            </a:r>
          </a:p>
          <a:p>
            <a:r>
              <a:rPr lang="en-US"/>
              <a:t>Accuracy: Accuracy gives a broad snapshot of how well the classifier performs across all instances. It's an average measure of correct predictions but can be a bit deceiving if our data is imbalanced (where one class significantly outnumbers the other).</a:t>
            </a:r>
          </a:p>
          <a:p>
            <a:r>
              <a:rPr lang="en-US"/>
              <a:t/>
            </a:r>
          </a:p>
          <a:p>
            <a:r>
              <a:rPr lang="en-US"/>
              <a:t>Alongside these metrics, we also consider the outcomes of our classifications:</a:t>
            </a:r>
          </a:p>
          <a:p>
            <a:r>
              <a:rPr lang="en-US"/>
              <a:t>- True Positives and True Negatives are instances where our classifier's predictions were correct.</a:t>
            </a:r>
          </a:p>
          <a:p>
            <a:r>
              <a:rPr lang="en-US"/>
              <a:t>- False Positives are when our classifier mistakenly predicts a positive outcome.</a:t>
            </a:r>
          </a:p>
          <a:p>
            <a:r>
              <a:rPr lang="en-US"/>
              <a:t>- False Negatives are when our classifier fails to identify a positive outcome.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Holdout Method: </a:t>
            </a:r>
          </a:p>
          <a:p>
            <a:r>
              <a:rPr lang="en-US"/>
              <a:t>In the holdout method, the dataset is split into two parts: training and testing. The model learns from the training data and is assessed using the testing data. While this method is straightforward, its performance estimation can vary based on how the data is split. For instance, if crucial data points end up in the testing set and aren't used for training, the model might not perform optimally.</a:t>
            </a:r>
          </a:p>
          <a:p>
            <a:r>
              <a:rPr lang="en-US"/>
              <a:t/>
            </a:r>
          </a:p>
          <a:p>
            <a:r>
              <a:rPr lang="en-US"/>
              <a:t>Random Sampling: </a:t>
            </a:r>
          </a:p>
          <a:p>
            <a:r>
              <a:rPr lang="en-US"/>
              <a:t>To address the holdout method's variability, random sampling creates multiple random splits of the data into training and testing sets. We then average the results from these splits. This approach provides a more consistent performance estimation since it reduces the reliance on a single data split.</a:t>
            </a:r>
          </a:p>
          <a:p>
            <a:r>
              <a:rPr lang="en-US"/>
              <a:t/>
            </a:r>
          </a:p>
          <a:p>
            <a:r>
              <a:rPr lang="en-US"/>
              <a:t>Cross-validation: </a:t>
            </a:r>
          </a:p>
          <a:p>
            <a:r>
              <a:rPr lang="en-US"/>
              <a:t>Cross-validation improves upon the holdout method by repeatedly splitting the data. In k-fold cross-validation, the data is divided into 'k' subsets. The model is trained on 'k-1' of these subsets and tested on the remaining one. This process rotates until each subset has been used for testing. Cross-validation ensures every data point gets tested, leading to a comprehensive performance assessment.</a:t>
            </a:r>
          </a:p>
          <a:p>
            <a:r>
              <a:rPr lang="en-US"/>
              <a:t/>
            </a:r>
          </a:p>
          <a:p>
            <a:r>
              <a:rPr lang="en-US"/>
              <a:t>Bootstrapping: </a:t>
            </a:r>
          </a:p>
          <a:p>
            <a:r>
              <a:rPr lang="en-US"/>
              <a:t>Bootstrapping involves sampling the original dataset with replacement to create new datasets. One popular approach, the .632 bootstrapping, trains on a bootstrap sample and tests on the data points not included in this sample. Bootstrapping is especially helpful with smaller datasets, as it effectively increases the data size through resampling.</a:t>
            </a:r>
          </a:p>
          <a:p>
            <a:r>
              <a:rPr lang="en-US"/>
              <a:t/>
            </a:r>
          </a:p>
          <a:p>
            <a:r>
              <a:rPr lang="en-US"/>
              <a:t>Understanding Training and Testing Data Split: </a:t>
            </a:r>
          </a:p>
          <a:p>
            <a:r>
              <a:rPr lang="en-US"/>
              <a:t>The concept of splitting data into training and testing subsets is to prevent overfitting. Overfitting occurs when a model is too tailored to its training data and fails to generalize well to new data. By setting aside a test set, we can evaluate how well the model performs on data it hasn't seen during training.</a:t>
            </a:r>
          </a:p>
          <a:p>
            <a:r>
              <a:rPr lang="en-US"/>
              <a:t/>
            </a:r>
          </a:p>
          <a:p>
            <a:r>
              <a:rPr lang="en-US"/>
              <a:t>An analogy to understand this is thinking of students preparing for an exam. If students only memorize answers to specific questions, they'll struggle when faced with slightly different questions on the actual exam. Similarly, a model trained too closely on its training data might not perform well on slightly different data in the test 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Absolute Error:</a:t>
            </a:r>
          </a:p>
          <a:p>
            <a:r>
              <a:rPr lang="en-US"/>
              <a:t>This error metric tells us the straightforward difference between what our model predicted and what the actual value was. Think of it as how far off our single prediction was.</a:t>
            </a:r>
          </a:p>
          <a:p>
            <a:r>
              <a:rPr lang="en-US"/>
              <a:t/>
            </a:r>
          </a:p>
          <a:p>
            <a:r>
              <a:rPr lang="en-US"/>
              <a:t>2. Square Error:</a:t>
            </a:r>
          </a:p>
          <a:p>
            <a:r>
              <a:rPr lang="en-US"/>
              <a:t>Here, instead of looking at the raw difference, we consider its square. This has the effect of emphasizing larger errors. So, if our prediction is way off, this metric will make it stand out more than the absolute error would.</a:t>
            </a:r>
          </a:p>
          <a:p>
            <a:r>
              <a:rPr lang="en-US"/>
              <a:t/>
            </a:r>
          </a:p>
          <a:p>
            <a:r>
              <a:rPr lang="en-US"/>
              <a:t>3. Mean Absolute Error:</a:t>
            </a:r>
          </a:p>
          <a:p>
            <a:r>
              <a:rPr lang="en-US"/>
              <a:t>Imagine taking all the individual absolute errors from our predictions and averaging them out. This gives us an idea of the "typical" error our model makes on average.</a:t>
            </a:r>
          </a:p>
          <a:p>
            <a:r>
              <a:rPr lang="en-US"/>
              <a:t/>
            </a:r>
          </a:p>
          <a:p>
            <a:r>
              <a:rPr lang="en-US"/>
              <a:t>4. Mean Square Error:</a:t>
            </a:r>
          </a:p>
          <a:p>
            <a:r>
              <a:rPr lang="en-US"/>
              <a:t>Again, instead of the raw differences, we're looking at their squares. But this time, we average those squared differences across all predictions. This metric can give a clearer picture when larger errors are especially problematic.</a:t>
            </a:r>
          </a:p>
          <a:p>
            <a:r>
              <a:rPr lang="en-US"/>
              <a:t/>
            </a:r>
          </a:p>
          <a:p>
            <a:r>
              <a:rPr lang="en-US"/>
              <a:t>5. Relative Absolute Error:</a:t>
            </a:r>
          </a:p>
          <a:p>
            <a:r>
              <a:rPr lang="en-US"/>
              <a:t>This is about putting the absolute error into perspective. Instead of just saying our prediction was off by a certain amount, we express that error as a fraction of the actual value. This can be helpful to understand how significant an error is in context.</a:t>
            </a:r>
          </a:p>
          <a:p>
            <a:r>
              <a:rPr lang="en-US"/>
              <a:t/>
            </a:r>
          </a:p>
          <a:p>
            <a:r>
              <a:rPr lang="en-US"/>
              <a:t>6. Relative Square Error:</a:t>
            </a:r>
          </a:p>
          <a:p>
            <a:r>
              <a:rPr lang="en-US"/>
              <a:t>Similarly, this metric provides a sense of the squared error relative to the actual value squared. It helps understand the significance of our squared error in the context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comparing two models, differentiate genuine performance differences from those that may arise from random variations or chance. To illustrate:</a:t>
            </a:r>
          </a:p>
          <a:p>
            <a:r>
              <a:rPr lang="en-US"/>
              <a:t/>
            </a:r>
          </a:p>
          <a:p>
            <a:r>
              <a:rPr lang="en-US"/>
              <a:t>Consider two students, A and B, taking a series of math tests to determine their proficiency. If A scores higher in one test, it doesn't conclusively indicate A's superiority. But if A consistently outscores B across multiple tests, there's a growing belief in a real difference in ability.</a:t>
            </a:r>
          </a:p>
          <a:p>
            <a:r>
              <a:rPr lang="en-US"/>
              <a:t/>
            </a:r>
          </a:p>
          <a:p>
            <a:r>
              <a:rPr lang="en-US"/>
              <a:t>In the same vein, when comparing models M1 and M2, a slight performance advantage for one on a specific dataset doesn't immediately denote its superiority. It's essential to ascertain that this performance isn't an anomaly or influenced by random factors in the dataset.</a:t>
            </a:r>
          </a:p>
          <a:p>
            <a:r>
              <a:rPr lang="en-US"/>
              <a:t/>
            </a:r>
          </a:p>
          <a:p>
            <a:r>
              <a:rPr lang="en-US"/>
              <a:t>This is where statistical tests, like the t-test, become valuable. These tests help determine if observed performance differences are statistically significant, implying that they are more likely due to the models' inherent properties than mere chance.</a:t>
            </a:r>
          </a:p>
          <a:p>
            <a:r>
              <a:rPr lang="en-US"/>
              <a:t/>
            </a:r>
          </a:p>
          <a:p>
            <a:r>
              <a:rPr lang="en-US"/>
              <a:t>The t-test examines the average performance difference between the two models against the variations in their performances. If the disparity is substantial relative to the variations, the t-test indicates a probable genuine difference.</a:t>
            </a:r>
          </a:p>
          <a:p>
            <a:r>
              <a:rPr lang="en-US"/>
              <a:t/>
            </a:r>
          </a:p>
          <a:p>
            <a:r>
              <a:rPr lang="en-US"/>
              <a:t>Conducting a one-tailed t-test means checking if one model outperforms the other, analogous to asking, "Is A more proficient than B?" Conversely, a two-tailed test is broader, assessing if there's a significant difference in their capabilities without pinpointing a superior model. This is akin to inquiring, "Do A and B differ in their math skills?"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Scenario: </a:t>
            </a:r>
          </a:p>
          <a:p>
            <a:r>
              <a:rPr lang="en-US"/>
              <a:t>Imagine you're tasked with predicting house prices, and you've built two models: a Linear Regression model (Model A) and a Decision Tree model (Model B). You want to know which model predicts more accurately.</a:t>
            </a:r>
          </a:p>
          <a:p>
            <a:r>
              <a:rPr lang="en-US"/>
              <a:t/>
            </a:r>
          </a:p>
          <a:p>
            <a:r>
              <a:rPr lang="en-US"/>
              <a:t>Step-by-Step Process:</a:t>
            </a:r>
          </a:p>
          <a:p>
            <a:r>
              <a:rPr lang="en-US"/>
              <a:t/>
            </a:r>
          </a:p>
          <a:p>
            <a:r>
              <a:rPr lang="en-US"/>
              <a:t>1. Data Split &amp; Model Training: </a:t>
            </a:r>
          </a:p>
          <a:p>
            <a:r>
              <a:rPr lang="en-US"/>
              <a:t>   You split your dataset into 10 equal parts for a 10-fold cross-validation. You train both models using 9 parts and test on the 1 part left out. You repeat this 10 times, changing the test part each time. As a result, you get 10 error values for both models.</a:t>
            </a:r>
          </a:p>
          <a:p>
            <a:r>
              <a:rPr lang="en-US"/>
              <a:t/>
            </a:r>
          </a:p>
          <a:p>
            <a:r>
              <a:rPr lang="en-US"/>
              <a:t>2. Objective:</a:t>
            </a:r>
          </a:p>
          <a:p>
            <a:r>
              <a:rPr lang="en-US"/>
              <a:t>   You want to see if the difference in their average errors is just by chance or if one genuinely performs better.</a:t>
            </a:r>
          </a:p>
          <a:p>
            <a:r>
              <a:rPr lang="en-US"/>
              <a:t/>
            </a:r>
          </a:p>
          <a:p>
            <a:r>
              <a:rPr lang="en-US"/>
              <a:t>3. Null Hypothesis (H0):</a:t>
            </a:r>
          </a:p>
          <a:p>
            <a:r>
              <a:rPr lang="en-US"/>
              <a:t>   Model A and Model B have the same average error. Any observed difference is due to randomness in the data.</a:t>
            </a:r>
          </a:p>
          <a:p>
            <a:r>
              <a:rPr lang="en-US"/>
              <a:t/>
            </a:r>
          </a:p>
          <a:p>
            <a:r>
              <a:rPr lang="en-US"/>
              <a:t>4. Alternative Hypothesis (H1):</a:t>
            </a:r>
          </a:p>
          <a:p>
            <a:r>
              <a:rPr lang="en-US"/>
              <a:t>   Model A and Model B have different average errors. The difference is not just due to randomness.</a:t>
            </a:r>
          </a:p>
          <a:p>
            <a:r>
              <a:rPr lang="en-US"/>
              <a:t/>
            </a:r>
          </a:p>
          <a:p>
            <a:r>
              <a:rPr lang="en-US"/>
              <a:t>5. Using the t-test:</a:t>
            </a:r>
          </a:p>
          <a:p>
            <a:r>
              <a:rPr lang="en-US"/>
              <a:t>   You compute the t-value based on the differences in the errors from the 10 folds. This value will tell you how far apart the errors from your models are compared to how spread out they are.</a:t>
            </a:r>
          </a:p>
          <a:p>
            <a:r>
              <a:rPr lang="en-US"/>
              <a:t/>
            </a:r>
          </a:p>
          <a:p>
            <a:r>
              <a:rPr lang="en-US"/>
              <a:t>6. Checking Against Critical Value:</a:t>
            </a:r>
          </a:p>
          <a:p>
            <a:r>
              <a:rPr lang="en-US"/>
              <a:t>   You refer to a t-distribution table. With 9 degrees of freedom (10-1) and a 95% confidence level (α = 0.05), you find a critical value, say 2.262.</a:t>
            </a:r>
          </a:p>
          <a:p>
            <a:r>
              <a:rPr lang="en-US"/>
              <a:t/>
            </a:r>
          </a:p>
          <a:p>
            <a:r>
              <a:rPr lang="en-US"/>
              <a:t>7. Decision Making:</a:t>
            </a:r>
          </a:p>
          <a:p>
            <a:r>
              <a:rPr lang="en-US"/>
              <a:t>   If the absolute t-value you computed is greater than 2.262, you reject the null hypothesis. This means the difference in performance is statistically significant, and one model is better. If not, you can't confidently say one model is better based on the data you have.</a:t>
            </a:r>
          </a:p>
          <a:p>
            <a:r>
              <a:rPr lang="en-US"/>
              <a:t/>
            </a:r>
          </a:p>
          <a:p>
            <a:r>
              <a:rPr lang="en-US"/>
              <a:t>8. Interpretation:</a:t>
            </a:r>
          </a:p>
          <a:p>
            <a:r>
              <a:rPr lang="en-US"/>
              <a:t>   Let's say your t-value was 2.8. Since 2.8 &gt; 2.262, you conclude that there's a statistically significant difference in the performance of the two models. </a:t>
            </a:r>
          </a:p>
          <a:p>
            <a:r>
              <a:rPr lang="en-US"/>
              <a:t/>
            </a:r>
          </a:p>
          <a:p>
            <a:r>
              <a:rPr lang="en-US"/>
              <a:t>Visualization: </a:t>
            </a:r>
          </a:p>
          <a:p>
            <a:r>
              <a:rPr lang="en-US"/>
              <a:t>In the hypothetical figure, there'd be two columns showing error values from each fold for both models. At the bottom, you'd see the calculated t-value (e.g., 2.8) and a note indicating the critical value (2.262). A visual comparison would easily show the t-value surpassing the critical threshold, signaling a significant difference.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ROC Curve Basics:</a:t>
            </a:r>
          </a:p>
          <a:p>
            <a:r>
              <a:rPr lang="en-US"/>
              <a:t>   - X-axis (False Positive Rate): Think of this as the percentage of non-spam emails that we wrongly marked as spam.</a:t>
            </a:r>
          </a:p>
          <a:p>
            <a:r>
              <a:rPr lang="en-US"/>
              <a:t>   - Y-axis (True Positive Rate): This is the percentage of actual spam emails we correctly identified as spam.</a:t>
            </a:r>
          </a:p>
          <a:p>
            <a:r>
              <a:rPr lang="en-US"/>
              <a:t>   </a:t>
            </a:r>
          </a:p>
          <a:p>
            <a:r>
              <a:rPr lang="en-US"/>
              <a:t>2. Thresholds:</a:t>
            </a:r>
          </a:p>
          <a:p>
            <a:r>
              <a:rPr lang="en-US"/>
              <a:t>   Every point on the ROC curve corresponds to a different decision threshold. A decision threshold is like a boundary value. If the probability of being spam is above this value, we label the email as spam. As we change this threshold, both our false positive rate and true positive rate change, giving us a new point on the ROC curve.</a:t>
            </a:r>
          </a:p>
          <a:p>
            <a:r>
              <a:rPr lang="en-US"/>
              <a:t/>
            </a:r>
          </a:p>
          <a:p>
            <a:r>
              <a:rPr lang="en-US"/>
              <a:t>3. AUC - Area Under the Curve:</a:t>
            </a:r>
          </a:p>
          <a:p>
            <a:r>
              <a:rPr lang="en-US"/>
              <a:t>   This is like a summary statistic of the ROC curve. The AUC gives a single number summarizing the overall performance of a classifier. The closer the AUC is to 1, the better. A perfect classifier has an AUC of 1, while one that's no better than random guessing has an AUC of 0.5.</a:t>
            </a:r>
          </a:p>
          <a:p>
            <a:r>
              <a:rPr lang="en-US"/>
              <a:t/>
            </a:r>
          </a:p>
          <a:p>
            <a:r>
              <a:rPr lang="en-US"/>
              <a:t>4. Illustration with the Confusion Matrix:</a:t>
            </a:r>
          </a:p>
          <a:p>
            <a:r>
              <a:rPr lang="en-US"/>
              <a:t>   - Confusion Matrix: This is a grid that shows the actual versus predicted classifications. The matrix will have values for true positives, true negatives, false positives, and false negatives.</a:t>
            </a:r>
          </a:p>
          <a:p>
            <a:r>
              <a:rPr lang="en-US"/>
              <a:t>   - Connection with ROC: For every decision threshold, we get a different confusion matrix. By plotting the resulting true positive rate and false positive rate values from these matrices, we build our ROC curve.</a:t>
            </a:r>
          </a:p>
          <a:p>
            <a:r>
              <a:rPr lang="en-US"/>
              <a:t/>
            </a:r>
          </a:p>
          <a:p>
            <a:r>
              <a:rPr lang="en-US"/>
              <a:t>5. Interpreting with a Real-World Example:</a:t>
            </a:r>
          </a:p>
          <a:p>
            <a:r>
              <a:rPr lang="en-US"/>
              <a:t>   - Email Spam Filters (M1 vs. M2): Let's say M1 has a curve that hugs the top left corner of the plot, while M2's curve is closer to the diagonal (chance) line. Even if M2 has a slightly higher overall accuracy, M1 is better at distinguishing between spam and non-spam. This means M1 makes fewer mistakes in terms of marking legitimate emails as spam or letting spam emails into the inbox.</a:t>
            </a:r>
          </a:p>
          <a:p>
            <a:r>
              <a:rPr lang="en-US"/>
              <a:t/>
            </a:r>
          </a:p>
          <a:p>
            <a:r>
              <a:rPr lang="en-US"/>
              <a:t>6. Why ROC Curves Matter: </a:t>
            </a:r>
          </a:p>
          <a:p>
            <a:r>
              <a:rPr lang="en-US"/>
              <a:t>   - Quantifying Trade-offs: In many real-world scenarios, we might be willing to tolerate more false positives to ensure we catch as many true positives as possible. For example, in medical tests, we might want to ensure we identify as many true cases of a disease even if it means some healthy individuals are wrongly classified initially.</a:t>
            </a:r>
          </a:p>
          <a:p>
            <a:r>
              <a:rPr lang="en-US"/>
              <a:t>   - Comparing Classifiers: The ROC curve allows us to visually compare different classifiers and choose the one that performs best overall, or at a specific desired operating point.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Ensemble methods capitalize on the strength of the "crowd" to improve prediction accuracy. They recognize that no single model is perfect and that different models capture different patterns or nuances in the data. By combining these models, we're not just hoping for better accuracy, but we're also aiming for a more consistent and reliable prediction system.</a:t>
            </a:r>
          </a:p>
          <a:p>
            <a:r>
              <a:rPr lang="en-US"/>
              <a:t/>
            </a:r>
          </a:p>
          <a:p>
            <a:r>
              <a:rPr lang="en-US"/>
              <a:t>Key Takeaways:</a:t>
            </a:r>
          </a:p>
          <a:p>
            <a:r>
              <a:rPr lang="en-US"/>
              <a:t/>
            </a:r>
          </a:p>
          <a:p>
            <a:r>
              <a:rPr lang="en-US"/>
              <a:t>1. Collective Wisdom: Just as a panel of experts might provide a more comprehensive view on a subject than a single individual, ensemble methods combine the decisions of multiple models to arrive at a final prediction.</a:t>
            </a:r>
          </a:p>
          <a:p>
            <a:r>
              <a:rPr lang="en-US"/>
              <a:t/>
            </a:r>
          </a:p>
          <a:p>
            <a:r>
              <a:rPr lang="en-US"/>
              <a:t>2. Diverse Input: Diversity is the key. The ensemble works best when its constituent models are different, which ensures that different kinds of errors made by one model might be caught by another.</a:t>
            </a:r>
          </a:p>
          <a:p>
            <a:r>
              <a:rPr lang="en-US"/>
              <a:t/>
            </a:r>
          </a:p>
          <a:p>
            <a:r>
              <a:rPr lang="en-US"/>
              <a:t>3. Bagging:</a:t>
            </a:r>
          </a:p>
          <a:p>
            <a:r>
              <a:rPr lang="en-US"/>
              <a:t>   - Equal Voting: In bagging, every model gets an equal say in the final decision. The strategy is to reduce variance by training them on different subsets of the data.</a:t>
            </a:r>
          </a:p>
          <a:p>
            <a:r>
              <a:rPr lang="en-US"/>
              <a:t>   - Bootstrap Aggregating: It involves taking multiple random sub-samples (with replacement) from the dataset and training a model on each. These models then "vote" to produce the final prediction.</a:t>
            </a:r>
          </a:p>
          <a:p>
            <a:r>
              <a:rPr lang="en-US"/>
              <a:t>   - Example: Random Forests is a popular algorithm that employs bagging with decision trees. It not only samples data points but also features, adding another layer of diversity.</a:t>
            </a:r>
          </a:p>
          <a:p>
            <a:r>
              <a:rPr lang="en-US"/>
              <a:t/>
            </a:r>
          </a:p>
          <a:p>
            <a:r>
              <a:rPr lang="en-US"/>
              <a:t>4. Boosting:</a:t>
            </a:r>
          </a:p>
          <a:p>
            <a:r>
              <a:rPr lang="en-US"/>
              <a:t>   - Weighted Voting:</a:t>
            </a:r>
          </a:p>
          <a:p>
            <a:r>
              <a:rPr lang="en-US"/>
              <a:t>Boosting is more adaptive. Models that perform well get a higher weight in the final decision, while those that don't get lower weights.</a:t>
            </a:r>
          </a:p>
          <a:p>
            <a:r>
              <a:rPr lang="en-US"/>
              <a:t>   - Adaptive Training:</a:t>
            </a:r>
          </a:p>
          <a:p>
            <a:r>
              <a:rPr lang="en-US"/>
              <a:t>Boosting starts with a base model and then, in subsequent iterations, focuses on the instances that were wrongly predicted, attempting to correct previous mistakes.</a:t>
            </a:r>
          </a:p>
          <a:p>
            <a:r>
              <a:rPr lang="en-US"/>
              <a:t>   - Example: AdaBoost (Adaptive Boosting) is a popular boosting algorithm. It adjusts the weights of instances based on the errors of the current classifier, ensuring that subsequent classifiers focus more on challenging instances.</a:t>
            </a:r>
          </a:p>
          <a:p>
            <a:r>
              <a:rPr lang="en-US"/>
              <a:t/>
            </a:r>
          </a:p>
          <a:p>
            <a:r>
              <a:rPr lang="en-US"/>
              <a:t>5. Visual Representation: The visualization typically depicts individual models as contributors to the final decision. The decision of each model, often visualized as arrows or vectors, culminates in a combined decision that represents the consensus of all the models.</a:t>
            </a:r>
          </a:p>
          <a:p>
            <a:r>
              <a:rPr lang="en-US"/>
              <a:t/>
            </a:r>
          </a:p>
          <a:p>
            <a:r>
              <a:rPr lang="en-US"/>
              <a:t>6. Sum Greater than Parts: Ensemble methods embody the philosophy that a collective decision, informed by multiple perspectives (or models), is often better than a decision made in isolation. The ensemble approach offsets individual model biases, errors, and limitations, leading to a more generalized and robust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1. Bootstrap Sampling: The foundational idea behind bagging. It involves creating multiple training datasets by randomly sampling with replacement from the original dataset. This replacement ensures that each sample is independent and identically distributed.</a:t>
            </a:r>
          </a:p>
          <a:p>
            <a:r>
              <a:rPr lang="en-US"/>
              <a:t/>
            </a:r>
          </a:p>
          <a:p>
            <a:r>
              <a:rPr lang="en-US"/>
              <a:t>2. Diversity in Classifiers: Since each training set is distinct due to bootstrap sampling, the models trained on them are inherently diverse. This diversity ensures that errors made by one classifier might be caught by another, leading to a more robust ensemble.</a:t>
            </a:r>
          </a:p>
          <a:p>
            <a:r>
              <a:rPr lang="en-US"/>
              <a:t/>
            </a:r>
          </a:p>
          <a:p>
            <a:r>
              <a:rPr lang="en-US"/>
              <a:t>3. Democracy in Action: In classification problems, each model in the ensemble gets a vote. The class that receives the most votes is chosen as the final prediction. This majority voting system stabilizes the prediction process, reducing the impact of individual model errors.</a:t>
            </a:r>
          </a:p>
          <a:p>
            <a:r>
              <a:rPr lang="en-US"/>
              <a:t/>
            </a:r>
          </a:p>
          <a:p>
            <a:r>
              <a:rPr lang="en-US"/>
              <a:t>4. Averaging for Regression: For regression tasks, bagging doesn't rely on voting. Instead, it takes the average of predictions from all models. This averaging serves to smoothen out the predictions, potentially offsetting the overestimations of some models with the underestimations of others.</a:t>
            </a:r>
          </a:p>
          <a:p>
            <a:r>
              <a:rPr lang="en-US"/>
              <a:t/>
            </a:r>
          </a:p>
          <a:p>
            <a:r>
              <a:rPr lang="en-US"/>
              <a:t>5. Benefits of Bagging: </a:t>
            </a:r>
          </a:p>
          <a:p>
            <a:r>
              <a:rPr lang="en-US"/>
              <a:t>   - Reduction in Variance: By averaging out the predictions of multiple models, bagging reduces the chances of erratic predictions based on specific quirks in the training data.</a:t>
            </a:r>
          </a:p>
          <a:p>
            <a:r>
              <a:rPr lang="en-US"/>
              <a:t>   - Mitigates Overfitting: Since each model sees only a subset of the data (and some data points multiple times), the chance of any single model overfitting to the entire dataset is diminished.</a:t>
            </a:r>
          </a:p>
          <a:p>
            <a:r>
              <a:rPr lang="en-US"/>
              <a:t>   - Parallelism: One of the practical benefits of bagging is that since each model is trained independently, the training process is inherently parallelizable. This means bagging can be efficiently scaled with computational resources.</a:t>
            </a:r>
          </a:p>
          <a:p>
            <a:r>
              <a:rPr lang="en-US"/>
              <a:t/>
            </a:r>
          </a:p>
          <a:p>
            <a:r>
              <a:rPr lang="en-US"/>
              <a:t>6. Real-world Analogy: The doctors' analogy is apt. Just as a patient might seek multiple opinions to get a more reliable diagnosis, bagging seeks opinions from multiple models to arrive at a more stable and reliable prediction.</a:t>
            </a:r>
          </a:p>
          <a:p>
            <a:r>
              <a:rPr lang="en-US"/>
              <a:t/>
            </a:r>
          </a:p>
          <a:p>
            <a:r>
              <a:rPr lang="en-US"/>
              <a:t>7. Widely Used with Decision Trees: While bagging can be used with various base models, it's most commonly associated with decision trees. Trees are known to have high variance (they can change a lot based on small changes in the input data). Bagging helps stabilize them, leading to the popular ensemble method known as the Random Forest.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1. Sequential Learning: Unlike Bagging, where models are trained independently, Boosting builds models iteratively. Each new model is influenced by the performance of those built before it.</a:t>
            </a:r>
          </a:p>
          <a:p>
            <a:r>
              <a:rPr lang="en-US"/>
              <a:t/>
            </a:r>
          </a:p>
          <a:p>
            <a:r>
              <a:rPr lang="en-US"/>
              <a:t>2. Weighted Learning: The cornerstone of Boosting is the way it assigns and adjusts weights to training instances. Misclassified instances gain importance in subsequent rounds, nudging the algorithm to pay more attention to them.</a:t>
            </a:r>
          </a:p>
          <a:p>
            <a:r>
              <a:rPr lang="en-US"/>
              <a:t/>
            </a:r>
          </a:p>
          <a:p>
            <a:r>
              <a:rPr lang="en-US"/>
              <a:t>3. Voting with a Twist: When making predictions, each classifier in the ensemble gets a say, but their votes aren't equal. Classifiers that have demonstrated better accuracy on the weighted training set have more influence over the final outcome.</a:t>
            </a:r>
          </a:p>
          <a:p>
            <a:r>
              <a:rPr lang="en-US"/>
              <a:t/>
            </a:r>
          </a:p>
          <a:p>
            <a:r>
              <a:rPr lang="en-US"/>
              <a:t>4. Doctors' Analogy: It's like having a group of doctors sequentially diagnosing a tricky patient. If one doctor misdiagnoses, the next doctor is briefed to be especially attentive to the symptoms the previous one missed. Furthermore, when deciding on a treatment, the opinions of doctors who have been more accurate in the past weigh heavier in the decision-making process.</a:t>
            </a:r>
          </a:p>
          <a:p>
            <a:r>
              <a:rPr lang="en-US"/>
              <a:t/>
            </a:r>
          </a:p>
          <a:p>
            <a:r>
              <a:rPr lang="en-US"/>
              <a:t>5. Weak Learners to Strong Learner: One of the beauties of Boosting is its ability to turn weak learners—models that perform just slightly better than random guessing—into a strong learner that has high accuracy. By repeatedly correcting mistakes of previous models, Boosting can achieve impressive results.</a:t>
            </a:r>
          </a:p>
          <a:p>
            <a:r>
              <a:rPr lang="en-US"/>
              <a:t/>
            </a:r>
          </a:p>
          <a:p>
            <a:r>
              <a:rPr lang="en-US"/>
              <a:t>6. Potential Issues: While Boosting can lead to exceptional performance, it's not without its pitfalls. It can be more susceptible to overfitting, especially with noisy data. This is because the algorithm is so focused on correcting its mistakes that it might start to fit to the noise. Care must be taken when using Boosting, and it's essential to monitor for signs of overfitting.</a:t>
            </a:r>
          </a:p>
          <a:p>
            <a:r>
              <a:rPr lang="en-US"/>
              <a:t/>
            </a:r>
          </a:p>
          <a:p>
            <a:r>
              <a:rPr lang="en-US"/>
              <a:t>7. Variants and Popular Algorithms: While the general concept of Boosting is consistent, various algorithms implement it differently. AdaBoost, or Adaptive Boosting, is one of the most popular and foundational Boosting algorithms. Later, other algorithms like Gradient Boosting and XGBoost have built upon and refined the basic Boosting technique, often delivering even better performance and offering more tunable parameters.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Bayes' Theorem offers a method to determine the probability of a hypothesis based on given data. Consider a data sample, X, with attributes such as age and income. For illustration, X has an age of 35 and an income of $40,000. </a:t>
            </a:r>
          </a:p>
          <a:p>
            <a:r>
              <a:rPr lang="en-US"/>
              <a:t/>
            </a:r>
          </a:p>
          <a:p>
            <a:r>
              <a:rPr lang="en-US"/>
              <a:t>The hypothesis, H, proposes that X belongs to a particular class C. In this scenario, the hypothesis might suggest that an individual with these attributes is likely to buy a computer.</a:t>
            </a:r>
          </a:p>
          <a:p>
            <a:r>
              <a:rPr lang="en-US"/>
              <a:t/>
            </a:r>
          </a:p>
          <a:p>
            <a:r>
              <a:rPr lang="en-US"/>
              <a:t>The goal in classification is to determine P(H|X), the probability that the hypothesis holds true given the observed data. Essentially, this evaluates the likelihood of a 35-year-old with an income of $40,000 purchasing a computer.</a:t>
            </a:r>
          </a:p>
          <a:p>
            <a:r>
              <a:rPr lang="en-US"/>
              <a:t/>
            </a:r>
          </a:p>
          <a:p>
            <a:r>
              <a:rPr lang="en-US"/>
              <a:t>Bayes' Theorem is articulated as P(H|X) = (P(X|H) * P(H))/(P(X)). Each component of this equation holds significance:</a:t>
            </a:r>
          </a:p>
          <a:p>
            <a:r>
              <a:rPr lang="en-US"/>
              <a:t/>
            </a:r>
          </a:p>
          <a:p>
            <a:r>
              <a:rPr lang="en-US"/>
              <a:t>- P(H) is the prior probability, signifying the initial belief about H before acquiring specific data about X.</a:t>
            </a:r>
          </a:p>
          <a:p>
            <a:r>
              <a:rPr lang="en-US"/>
              <a:t>- P(X|H), termed the likelihood, indicates the probability of observing the given data if the hypothesis is true. In this example, it evaluates the probability of encountering this age and income for a computer purchaser.</a:t>
            </a:r>
          </a:p>
          <a:p>
            <a:r>
              <a:rPr lang="en-US"/>
              <a:t>- P(X) is the evidence, which represents the overall probability of observing the data across all potential hypotheses. It serves as a standardizing factor ensuring the sum of probabilities equals one.</a:t>
            </a:r>
          </a:p>
          <a:p>
            <a:r>
              <a:rPr lang="en-US"/>
              <a:t>- P(H|X) is the posterior probability, showing the updated likelihood of the hypothesis after factoring in the observed data.</a:t>
            </a:r>
          </a:p>
          <a:p>
            <a:r>
              <a:rPr lang="en-US"/>
              <a:t/>
            </a:r>
          </a:p>
          <a:p>
            <a:r>
              <a:rPr lang="en-US"/>
              <a:t>The strength of Bayes’ Theorem is its capacity to refine initial beliefs upon receiving new data. Starting with a prior belief, P(H), data is collected, the likelihood P(X|H) is calculated, and beliefs are updated to form the posterior probability, P(H|X).</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1. Adaptive Weighting: The core of AdaBoost is its ability to adaptively adjust the weights of instances based on the errors of the classifiers. Misclassified instances gain more importance in subsequent rounds, prompting the algorithm to focus on them.</a:t>
            </a:r>
          </a:p>
          <a:p>
            <a:r>
              <a:rPr lang="en-US"/>
              <a:t/>
            </a:r>
          </a:p>
          <a:p>
            <a:r>
              <a:rPr lang="en-US"/>
              <a:t>2. Equal Starting Weights: Initially, each instance in the dataset has an equal weight, ensuring all have an equal chance of being selected in the first round.</a:t>
            </a:r>
          </a:p>
          <a:p>
            <a:r>
              <a:rPr lang="en-US"/>
              <a:t/>
            </a:r>
          </a:p>
          <a:p>
            <a:r>
              <a:rPr lang="en-US"/>
              <a:t>3. Bootstrap Sampling with Weights: AdaBoost samples instances from the dataset to create a new dataset for each round. The probability of an instance being selected is directly related to its weight. More significant weights increase the chances of an instance being chosen.</a:t>
            </a:r>
          </a:p>
          <a:p>
            <a:r>
              <a:rPr lang="en-US"/>
              <a:t/>
            </a:r>
          </a:p>
          <a:p>
            <a:r>
              <a:rPr lang="en-US"/>
              <a:t>4. Error Computation: The error of a classifier is the sum of the weights of the instances it misclassifies. This error computation aligns with AdaBoost's philosophy of emphasizing mistakes, as misclassifying a high-weight instance incurs a larger error.</a:t>
            </a:r>
          </a:p>
          <a:p>
            <a:r>
              <a:rPr lang="en-US"/>
              <a:t/>
            </a:r>
          </a:p>
          <a:p>
            <a:r>
              <a:rPr lang="en-US"/>
              <a:t>5. Classifier Combination: After all rounds are completed, AdaBoost doesn't simply take a majority vote. Instead, classifiers' decisions are weighted based on their accuracy. More accurate classifiers have a bigger say in the final decision.</a:t>
            </a:r>
          </a:p>
          <a:p>
            <a:r>
              <a:rPr lang="en-US"/>
              <a:t/>
            </a:r>
          </a:p>
          <a:p>
            <a:r>
              <a:rPr lang="en-US"/>
              <a:t>6. Illustrative Example: The example of the red orange fruit perfectly captures the spirit of AdaBoost. By emphasizing and repeatedly resampling misclassified instances, AdaBoost pushes classifiers to adapt and correct their mistakes. This ensures that even outliers or challenging instances, which might be ignored or misclassified by a single model, are duly recognized and handled by the ensemble.</a:t>
            </a:r>
          </a:p>
          <a:p>
            <a:r>
              <a:rPr lang="en-US"/>
              <a:t/>
            </a:r>
          </a:p>
          <a:p>
            <a:r>
              <a:rPr lang="en-US"/>
              <a:t>7. Iterative Learning: AdaBoost's iterative learning process ensures that with each round, the classifier is better equipped to handle the nuances and intricacies of the data.</a:t>
            </a:r>
          </a:p>
          <a:p>
            <a:r>
              <a:rPr lang="en-US"/>
              <a:t/>
            </a:r>
          </a:p>
          <a:p>
            <a:r>
              <a:rPr lang="en-US"/>
              <a:t>8. Resulting Model: The final AdaBoost model is a collective effort of all classifiers. Each contributes its understanding, and their combined wisdom offers a more nuanced and accurate classification than any individual classifier.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AdaBoost, which stands for Adaptive Boosting, is an ensemble method due to its adaptive learning approach. It focuses on training instances that have been previously misclassified, ensuring that successive classifiers correct earlier mistakes.</a:t>
            </a:r>
          </a:p>
          <a:p>
            <a:r>
              <a:rPr lang="en-US"/>
              <a:t/>
            </a:r>
          </a:p>
          <a:p>
            <a:r>
              <a:rPr lang="en-US"/>
              <a:t>1. Emphasis on Errors: AdaBoost uniquely adjusts its focus based on the performance of the previous classifiers. Instances that were misclassified in earlier rounds are given more importance in subsequent rounds, prompting the next classifiers to prioritize them.</a:t>
            </a:r>
          </a:p>
          <a:p>
            <a:r>
              <a:rPr lang="en-US"/>
              <a:t/>
            </a:r>
          </a:p>
          <a:p>
            <a:r>
              <a:rPr lang="en-US"/>
              <a:t>2. Adjusting Instance Importance: After each round of classification, the importance (or weight) of each instance in the dataset is recalibrated. Instances that were correctly classified have their importance reduced, while those that were misclassified see an increase in their importance. This adjustment ensures that the more challenging instances get more attention in the subsequent rounds.</a:t>
            </a:r>
          </a:p>
          <a:p>
            <a:r>
              <a:rPr lang="en-US"/>
              <a:t/>
            </a:r>
          </a:p>
          <a:p>
            <a:r>
              <a:rPr lang="en-US"/>
              <a:t>3. Classifier Importance: Each classifier in the ensemble is assigned an importance score based on its performance. Classifiers that perform well (i.e., have a low error rate) are given more significance in the final decision, while those that perform poorly might even be disregarded.</a:t>
            </a:r>
          </a:p>
          <a:p>
            <a:r>
              <a:rPr lang="en-US"/>
              <a:t/>
            </a:r>
          </a:p>
          <a:p>
            <a:r>
              <a:rPr lang="en-US"/>
              <a:t>4. Illustrative Example: Imagine we have three classifiers. The first classifier does an excellent job and is given a high importance score. The second one performs decently and is given a moderate score. The third classifier, which merely guesses the outcome, is not given any importance in the final decision-making.</a:t>
            </a:r>
          </a:p>
          <a:p>
            <a:r>
              <a:rPr lang="en-US"/>
              <a:t/>
            </a:r>
          </a:p>
          <a:p>
            <a:r>
              <a:rPr lang="en-US"/>
              <a:t>5. Final Decision Making: For a new data instance, each classifier in the ensemble gives its prediction. However, these predictions aren't treated equally. They are combined based on each classifier's importance score, and the final outcome is the one that gets the highest combined score.</a:t>
            </a:r>
          </a:p>
          <a:p>
            <a:r>
              <a:rPr lang="en-US"/>
              <a:t/>
            </a:r>
          </a:p>
          <a:p>
            <a:r>
              <a:rPr lang="en-US"/>
              <a:t>6. Strength Through Collaboration: AdaBoost showcases the power of collective decision-making. By merging the strengths of multiple models, it offers a comprehensive approach that often outperforms any individual model.</a:t>
            </a:r>
          </a:p>
          <a:p>
            <a:r>
              <a:rPr lang="en-US"/>
              <a:t/>
            </a:r>
          </a:p>
          <a:p>
            <a:r>
              <a:rPr lang="en-US"/>
              <a:t>7. Cautionary Note: While AdaBoost's adaptiveness is its main advantage, it can sometimes be a double-edged sword. If there's noise or outliers in the data, AdaBoost might overemphasize them, leading to overfitting. It's essential to monitor its performance and, if necessary, use it in conjunction with other techniques.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Bagging and Boosting are both ensemble methods in machine learning, but they approach the task of classification from distinct angles, each with its strengths and challenges.</a:t>
            </a:r>
          </a:p>
          <a:p>
            <a:r>
              <a:rPr lang="en-US"/>
              <a:t/>
            </a:r>
          </a:p>
          <a:p>
            <a:r>
              <a:rPr lang="en-US"/>
              <a:t>Bagging:</a:t>
            </a:r>
          </a:p>
          <a:p>
            <a:r>
              <a:rPr lang="en-US"/>
              <a:t>Concept: Bagging (Bootstrap Aggregating) involves creating multiple subsets of the original dataset by sampling with replacement. A model is then trained on each subset, and their predictions are aggregated.</a:t>
            </a:r>
          </a:p>
          <a:p>
            <a:r>
              <a:rPr lang="en-US"/>
              <a:t>Goal:The primary goal is to reduce variance and overfitting, resulting in a more stable and consistent model.</a:t>
            </a:r>
          </a:p>
          <a:p>
            <a:r>
              <a:rPr lang="en-US"/>
              <a:t>Advantages: Bagging is notably robust to noise in the data. By averaging out the results, noise and outliers have less influence on the final prediction.</a:t>
            </a:r>
          </a:p>
          <a:p>
            <a:r>
              <a:rPr lang="en-US"/>
              <a:t>Illustration: Consider predicting loan defaults. A single decision tree might be too sensitive to the specifics of the training data. But with Bagging, you might train 100 trees on different subsets. For a new prediction, each tree "votes", and the majority decision is chosen. This process dilutes the quirks of individual trees, giving a more generalized and robust decision.</a:t>
            </a:r>
          </a:p>
          <a:p>
            <a:r>
              <a:rPr lang="en-US"/>
              <a:t/>
            </a:r>
          </a:p>
          <a:p>
            <a:r>
              <a:rPr lang="en-US"/>
              <a:t>Boosting:</a:t>
            </a:r>
          </a:p>
          <a:p>
            <a:r>
              <a:rPr lang="en-US"/>
              <a:t>Concept: Boosting iteratively trains models, with each new model focusing on the errors or misclassifications of the previous ones.</a:t>
            </a:r>
          </a:p>
          <a:p>
            <a:r>
              <a:rPr lang="en-US"/>
              <a:t>Goal: The aim is to boost weak models into stronger ones, enhancing accuracy.</a:t>
            </a:r>
          </a:p>
          <a:p>
            <a:r>
              <a:rPr lang="en-US"/>
              <a:t>Challenges: Boosting can sometimes overfit to the data, especially if there are outliers or noise. It might give too much emphasis to these challenging instances, affecting its generalization capability on new data.</a:t>
            </a:r>
          </a:p>
          <a:p>
            <a:r>
              <a:rPr lang="en-US"/>
              <a:t>Illustration: Think of medical specialists diagnosing a disease. The first specialist might miss some symptoms. The next specialist focuses on those missed symptoms and might catch a few more but still miss others. Subsequent specialists then focus on the remaining symptoms. Together, they're more likely to correctly diagnose the patient than any one of them alone.</a:t>
            </a:r>
          </a:p>
          <a:p>
            <a:r>
              <a:rPr lang="en-US"/>
              <a:t/>
            </a:r>
          </a:p>
          <a:p>
            <a:r>
              <a:rPr lang="en-US"/>
              <a:t>Summary:</a:t>
            </a:r>
          </a:p>
          <a:p>
            <a:r>
              <a:rPr lang="en-US"/>
              <a:t>Bagging is like a committee where every member has an equal say. It banks on the wisdom of the crowd, hoping individual errors cancel out, resulting in a better collective decision.</a:t>
            </a:r>
          </a:p>
          <a:p>
            <a:r>
              <a:rPr lang="en-US"/>
              <a:t>Boosting is more of a relay race, where each runner (or model) builds on the performance of the previous one, trying to correct its errors.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Naïve Bayesian Classifier is a straightforward and effective classification technique commonly employed in various fields.</a:t>
            </a:r>
          </a:p>
          <a:p>
            <a:r>
              <a:rPr lang="en-US"/>
              <a:t/>
            </a:r>
          </a:p>
          <a:p>
            <a:r>
              <a:rPr lang="en-US"/>
              <a:t>Imagine a data sample, X, comprised of multiple attributes. These attributes can range from factors like age, income, and location to more specific indicators like browsing history, contingent upon the problem being tackled. This sample needs to be classified into one of several potential categories.</a:t>
            </a:r>
          </a:p>
          <a:p>
            <a:r>
              <a:rPr lang="en-US"/>
              <a:t/>
            </a:r>
          </a:p>
          <a:p>
            <a:r>
              <a:rPr lang="en-US"/>
              <a:t>Within the framework of the Naïve Bayesian Classifier, the objective is to ascertain the category that is the most probable for the given data.</a:t>
            </a:r>
          </a:p>
          <a:p>
            <a:r>
              <a:rPr lang="en-US"/>
              <a:t/>
            </a:r>
          </a:p>
          <a:p>
            <a:r>
              <a:rPr lang="en-US"/>
              <a:t>The foundation of this method is Bayes' Theorem, which we previously discussed. Using this theorem, the probability of a particular class given the data can be expressed in terms of three components:</a:t>
            </a:r>
          </a:p>
          <a:p>
            <a:r>
              <a:rPr lang="en-US"/>
              <a:t>1. The initial or prior belief about the likelihood of that class.</a:t>
            </a:r>
          </a:p>
          <a:p>
            <a:r>
              <a:rPr lang="en-US"/>
              <a:t>2. The likelihood of observing the given data if that class were true.</a:t>
            </a:r>
          </a:p>
          <a:p>
            <a:r>
              <a:rPr lang="en-US"/>
              <a:t>3. The overall likelihood of the data, considering all potential classes.</a:t>
            </a:r>
          </a:p>
          <a:p>
            <a:r>
              <a:rPr lang="en-US"/>
              <a:t/>
            </a:r>
          </a:p>
          <a:p>
            <a:r>
              <a:rPr lang="en-US"/>
              <a:t>Note that the overall likelihood of the data remains consistent across all categories, as it isn't tied to any particular class. Thus, when determining which class is the most probable, this overall likelihood can be overlooked. The main focus is not on determining the exact probability for each class but on identifying which class offers the highest probability.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Naïve Bayesian Classifier operates based on a primary assumption, commonly referred to as the 'naïve assumption'. This implies that within any given class, the attributes or features are independent of one another. In other words, the presence or absence of one attribute doesn't influence or alter the probability of another attribute, given a specific class. While this assumption might seem overly simplistic, especially when considering the intricacies of real-world data, the classifier demonstrates effective performance across various tasks.</a:t>
            </a:r>
          </a:p>
          <a:p>
            <a:r>
              <a:rPr lang="en-US"/>
              <a:t/>
            </a:r>
          </a:p>
          <a:p>
            <a:r>
              <a:rPr lang="en-US"/>
              <a:t>For clarity, consider a data sample with multiple attributes. With the naïve assumption applied, the probability of the entire sample given a class can be determined by multiplying the individual probabilities of each attribute given that class. This approach simplifies the computation, as each probability can be calculated separately and then multiplied together. This is in contrast to computing the joint probability of all attributes simultaneously, which would be more intricate.</a:t>
            </a:r>
          </a:p>
          <a:p>
            <a:r>
              <a:rPr lang="en-US"/>
              <a:t/>
            </a:r>
          </a:p>
          <a:p>
            <a:r>
              <a:rPr lang="en-US"/>
              <a:t>The nature of the attributes also plays a role in the classifier's computations. Attributes can either be categorical (distinct categories) or continuous (numeric values).</a:t>
            </a:r>
          </a:p>
          <a:p>
            <a:r>
              <a:rPr lang="en-US"/>
              <a:t/>
            </a:r>
          </a:p>
          <a:p>
            <a:r>
              <a:rPr lang="en-US"/>
              <a:t>For categorical attributes, the probability of a specific attribute value given a class can be derived directly from training data. For instance, when classifying emails, the probability of encountering the word 'offer' in a 'spam' email can be determined by checking the fraction of 'spam' emails containing the word 'offer'.</a:t>
            </a:r>
          </a:p>
          <a:p>
            <a:r>
              <a:rPr lang="en-US"/>
              <a:t/>
            </a:r>
          </a:p>
          <a:p>
            <a:r>
              <a:rPr lang="en-US"/>
              <a:t>For continuous attributes, additional assumptions about the data distribution are necessary. A prevalent assumption is the Gaussian or normal distribution. This distribution is characterized by its mean and standard deviation, which can be extracted from the training data. For instance, in a dataset analyzing credit scores, the 'income' attribute might be represented using a Gaussian distribution. The likelihood of a specific income value within this distribution can be ascertained using the Gaussian density function.</a:t>
            </a:r>
          </a:p>
          <a:p>
            <a:r>
              <a:rPr lang="en-US"/>
              <a:t/>
            </a:r>
          </a:p>
          <a:p>
            <a:r>
              <a:rPr lang="en-US"/>
              <a:t>The Naïve Bayesian Classifier's efficacy primarily stems from its fundamental independence assumption. Despite being conceptually simple, the classifier is often competitive with more complex classification methods. Its straightforward nature, combined with its adaptability to various attribute types, positions it as a preferred option for numerous classification challenges.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dataset, the decision to buy a computer is divided into two classes: "yes" (C1) and "no" (C2). The attributes under consideration are 'age', 'income', 'student status', and 'credit rating'. Given a scenario with an individual characterized as 30 years old or younger, having a medium income, being a student, and possessing a fair credit rating, this person's data can be represented as X = (age &lt;= 30, income=medium, student=yes, credit_rating=fair).</a:t>
            </a:r>
          </a:p>
          <a:p>
            <a:r>
              <a:rPr lang="en-US"/>
              <a:t/>
            </a:r>
          </a:p>
          <a:p>
            <a:r>
              <a:rPr lang="en-US"/>
              <a:t>The dataset table comprises entries from 14 individuals who previously decided to buy or not buy a computer. Each entry provides information on the individual's age, income, student status, credit rating, and their decision to buy a computer. Here, age is categorized as '30 or younger', '31-40', and 'older than 40'. Income levels are 'high', 'medium', or 'low'. Student status is either 'yes' or 'no', and credit ratings are classified as 'fair' or 'excellent'.</a:t>
            </a:r>
          </a:p>
          <a:p>
            <a:r>
              <a:rPr lang="en-US"/>
              <a:t/>
            </a:r>
          </a:p>
          <a:p>
            <a:r>
              <a:rPr lang="en-US"/>
              <a:t>To determine whether person X would buy a computer using the Naïve Bayesian Classifier, follow these steps:</a:t>
            </a:r>
          </a:p>
          <a:p>
            <a:r>
              <a:rPr lang="en-US"/>
              <a:t/>
            </a:r>
          </a:p>
          <a:p>
            <a:r>
              <a:rPr lang="en-US"/>
              <a:t>1. Calculate Prior Probabilities: Determine the initial probabilities P(C1) and P(C2), representing the likelihood of an individual buying or refraining from buying a computer, respectively. This is done by observing the frequencies of 'yes' and 'no' responses in the dataset.</a:t>
            </a:r>
          </a:p>
          <a:p>
            <a:r>
              <a:rPr lang="en-US"/>
              <a:t/>
            </a:r>
          </a:p>
          <a:p>
            <a:r>
              <a:rPr lang="en-US"/>
              <a:t>2. Calculate Conditional Probabilities: For each attribute of person X, compute the conditional probabilities for each class. Examples include the probabilities of someone aged 30 or younger buying a computer P(age &lt;= 30|C1), of someone with a medium income buying a computer( P(income=medium|C1)), and so on. These probabilities are derived from the respective frequencies in the dataset.</a:t>
            </a:r>
          </a:p>
          <a:p>
            <a:r>
              <a:rPr lang="en-US"/>
              <a:t/>
            </a:r>
          </a:p>
          <a:p>
            <a:r>
              <a:rPr lang="en-US"/>
              <a:t>3. Apply the Naïve Bayesian Classifier: To predict the likelihood of person X buying a computer, multiply the calculated conditional probabilities with the respective prior probabilities for each class. This results in P(C1|X) and P(C2|X), which represent the probabilities of person X deciding to buy or not buy a computer.</a:t>
            </a:r>
          </a:p>
          <a:p>
            <a:r>
              <a:rPr lang="en-US"/>
              <a:t/>
            </a:r>
          </a:p>
          <a:p>
            <a:r>
              <a:rPr lang="en-US"/>
              <a:t>4. Prediction: The final step is straightforward. The class (either 'yes' or 'no') with the higher probability becomes the prediction for person X. If P(C1|X) is greater than P(C2|X), it's predicted that person X will buy a computer, and vice versa.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Attempting to predict whether an individual will purchase a computer based on certain attributes involves evaluating the probability of them falling into one of two classes: C1 (buys a computer) or C2 (doesn't buy a computer). The individual in question, X, has been characterized by the attributes (age &lt;= 30, income=medium, student=yes, credit_rating=fair).</a:t>
            </a:r>
          </a:p>
          <a:p>
            <a:r>
              <a:rPr lang="en-US"/>
              <a:t/>
            </a:r>
          </a:p>
          <a:p>
            <a:r>
              <a:rPr lang="en-US"/>
              <a:t>To determine the likelihood of X belonging to a specific class Ci, the Naïve Bayesian Classifier employs Bayes' theorem, which provides the following relationship: the probability of class Ci given the attributes of X is proportional to the likelihood of X having those attributes if they were in class Ci, multiplied by the prior probability of class Ci.</a:t>
            </a:r>
          </a:p>
          <a:p>
            <a:r>
              <a:rPr lang="en-US"/>
              <a:t/>
            </a:r>
          </a:p>
          <a:p>
            <a:r>
              <a:rPr lang="en-US"/>
              <a:t>In this relationship:</a:t>
            </a:r>
          </a:p>
          <a:p>
            <a:r>
              <a:rPr lang="en-US"/>
              <a:t>- P(X|Ci) signifies the likelihood of the individual possessing the stated attributes if they were part of class Ci.</a:t>
            </a:r>
          </a:p>
          <a:p>
            <a:r>
              <a:rPr lang="en-US"/>
              <a:t>- P(Ci) denotes the prior probability of class Ci, which is the initial belief about the likelihood of the class before considering X's attributes.</a:t>
            </a:r>
          </a:p>
          <a:p>
            <a:r>
              <a:rPr lang="en-US"/>
              <a:t>- P(X) is the overall likelihood of the attributes, serving to normalize the probabilities so they sum to one.</a:t>
            </a:r>
          </a:p>
          <a:p>
            <a:r>
              <a:rPr lang="en-US"/>
              <a:t/>
            </a:r>
          </a:p>
          <a:p>
            <a:r>
              <a:rPr lang="en-US"/>
              <a:t>A central component here is P(X|Ci), which is computed by multiplying the conditional probabilities of each attribute given a class. The "naïve" assumption of the Naïve Bayesian Classifier assumes that each attribute's presence is independent of the other attributes when considering a specific class. This independence leads to the simplification where the joint probability is obtained by multiplying the individual attribute probabilities.</a:t>
            </a:r>
          </a:p>
          <a:p>
            <a:r>
              <a:rPr lang="en-US"/>
              <a:t/>
            </a:r>
          </a:p>
          <a:p>
            <a:r>
              <a:rPr lang="en-US"/>
              <a:t>To illustrate, for our example, the probability P(X|Ci) is the product of the probabilities of each of the attributes given class Ci. These probabilities are derived from the training data. For example, to determine the probability that someone aged 30 or younger belongs to class Ci, the number of instances in Ci with 'age &lt;= 30' is divided by the total instances in that class.</a:t>
            </a:r>
          </a:p>
          <a:p>
            <a:r>
              <a:rPr lang="en-US"/>
              <a:t/>
            </a:r>
          </a:p>
          <a:p>
            <a:r>
              <a:rPr lang="en-US"/>
              <a:t>The prior class probability, P(Ci), is ascertained by the proportion of data entries that fall into class Ci. For instance, P(C1) is determined by the frequency of 'yes' responses in the dataset relative to the dataset's total size.</a:t>
            </a:r>
          </a:p>
          <a:p>
            <a:r>
              <a:rPr lang="en-US"/>
              <a:t/>
            </a:r>
          </a:p>
          <a:p>
            <a:r>
              <a:rPr lang="en-US"/>
              <a:t>After computing the probabilities P(C1|X) and P(C2|X), the class with the greater probability is selected as the prediction for X. For instance, if P(C1|X) exceeds P(C2|X), it's predicted that X will purchase a computer, and if not, the opposite is predicted.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Using the Naïve Bayesian Classifier, we can evaluate the likelihood of an event based on prior knowledge combined with new evidence. Let's revisit the case of person X, characterized by attributes (age≤30, income=medium, student=yes, credit_rating=fair), to determine whether they would purchase a computer.</a:t>
            </a:r>
          </a:p>
          <a:p>
            <a:r>
              <a:rPr lang="en-US"/>
              <a:t/>
            </a:r>
          </a:p>
          <a:p>
            <a:r>
              <a:rPr lang="en-US"/>
              <a:t>1. Prior Probabilities:</a:t>
            </a:r>
          </a:p>
          <a:p>
            <a:r>
              <a:rPr lang="en-US"/>
              <a:t>    - The probability of someone buying a computer, denoted by P(buys_computer = “yes”), is 0.643. This is deduced from the dataset where 9 out of 14 individuals bought a computer.</a:t>
            </a:r>
          </a:p>
          <a:p>
            <a:r>
              <a:rPr lang="en-US"/>
              <a:t>    - Conversely, the probability of someone not buying a computer, P(buys_computer = “no”), is 0.357. In our dataset, 5 out of 14 individuals decided against the purchase.</a:t>
            </a:r>
          </a:p>
          <a:p>
            <a:r>
              <a:rPr lang="en-US"/>
              <a:t/>
            </a:r>
          </a:p>
          <a:p>
            <a:r>
              <a:rPr lang="en-US"/>
              <a:t>2. Conditional Probabilities:</a:t>
            </a:r>
          </a:p>
          <a:p>
            <a:r>
              <a:rPr lang="en-US"/>
              <a:t>    - Using the dataset, the likelihood of an individual aged 30 or less buying a computer is P(age = “&lt;=30” | buys_computer = “yes”) which equals 0.222. This is based on 2 out of 9 computer buyers being 30 or younger.</a:t>
            </a:r>
          </a:p>
          <a:p>
            <a:r>
              <a:rPr lang="en-US"/>
              <a:t>    - Similar calculations are performed for other attributes to determine their respective probabilities given the class.</a:t>
            </a:r>
          </a:p>
          <a:p>
            <a:r>
              <a:rPr lang="en-US"/>
              <a:t/>
            </a:r>
          </a:p>
          <a:p>
            <a:r>
              <a:rPr lang="en-US"/>
              <a:t>3. Computing Probabilities for Person X:</a:t>
            </a:r>
          </a:p>
          <a:p>
            <a:r>
              <a:rPr lang="en-US"/>
              <a:t>    - By leveraging the Naïve Bayes assumption of conditional independence among attributes, the probability of person X's attributes given they bought a computer is obtained by multiplying the individual conditional probabilities. This results in a likelihood of 0.044 for person X's attributes among those who purchased computers.</a:t>
            </a:r>
          </a:p>
          <a:p>
            <a:r>
              <a:rPr lang="en-US"/>
              <a:t/>
            </a:r>
          </a:p>
          <a:p>
            <a:r>
              <a:rPr lang="en-US"/>
              <a:t>4. Updating Using Prior Probabilities:</a:t>
            </a:r>
          </a:p>
          <a:p>
            <a:r>
              <a:rPr lang="en-US"/>
              <a:t>    - The prior probabilities are combined with the computed probabilities to update the likelihoods. By multiplying 0.044 with 0.643, a value of 0.028 is obtained for the likelihood that person X would buy a computer. Similarly, the likelihood of person X not buying a computer is computed to be 0.007.</a:t>
            </a:r>
          </a:p>
          <a:p>
            <a:r>
              <a:rPr lang="en-US"/>
              <a:t/>
            </a:r>
          </a:p>
          <a:p>
            <a:r>
              <a:rPr lang="en-US"/>
              <a:t>5. Making the Prediction:</a:t>
            </a:r>
          </a:p>
          <a:p>
            <a:r>
              <a:rPr lang="en-US"/>
              <a:t>    - The decision is based on comparing the two computed values, 0.028 and 0.007. Since 0.028 is greater, the prediction is that person X will buy a computer.</a:t>
            </a:r>
          </a:p>
          <a:p>
            <a:r>
              <a:rPr lang="en-US"/>
              <a:t/>
            </a:r>
          </a:p>
          <a:p>
            <a:r>
              <a:rPr lang="en-US"/>
              <a:t>The underlying principle of this process is to use past data to form expectations about future events. By integrating our initial beliefs with new evidence, we refine these beliefs to make informed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When utilizing the Naïve Bayesian Classifier on datasets, there is a potential pitfall known as the '0-probability problem'. This issue arises when a category within the dataset has a frequency of zero. Due to the multiplicative nature of the Naïve Bayesian Classifier, a zero frequency for any category results in a final computed probability of zero for the entire data point, skewing the results.</a:t>
            </a:r>
          </a:p>
          <a:p>
            <a:r>
              <a:rPr lang="en-US"/>
              <a:t/>
            </a:r>
          </a:p>
          <a:p>
            <a:r>
              <a:rPr lang="en-US"/>
              <a:t>For instance, consider a dataset analyzing income levels. While 'medium' and 'high' incomes have been observed, there's an absence of 'low income' entries. Despite the likelihood of encountering 'low income' individuals in the real world, the dataset doesn't capture this. If left unaddressed, the model would always assign a zero probability to any instance with a 'low income' attribute, leading to potentially incorrect classifications.</a:t>
            </a:r>
          </a:p>
          <a:p>
            <a:r>
              <a:rPr lang="en-US"/>
              <a:t/>
            </a:r>
          </a:p>
          <a:p>
            <a:r>
              <a:rPr lang="en-US"/>
              <a:t>To address this issue, the 'Laplacian correction' or 'Laplace estimator' is employed. This method involves adding a value (typically 1) to each frequency, ensuring no category has a zero probability. In our income example, the corrected frequencies would be 'low(1)', 'medium(991)', and 'high(11)'. This adjustment ensures the model remains informative and avoids the pitfalls of extreme zero predictions.</a:t>
            </a:r>
          </a:p>
          <a:p>
            <a:r>
              <a:rPr lang="en-US"/>
              <a:t/>
            </a:r>
          </a:p>
          <a:p>
            <a:r>
              <a:rPr lang="en-US"/>
              <a:t>To illustrate further, consider the computation of P(X|Ci), the probability of an instance X given a class Ci. This is the product of individual probabilities for each feature of X given Ci. Without the Laplacian correction, a zero frequency for any feature in class Ci would result in the entire P(X|Ci) becoming zero. Such an outcome could cause the model to completely disregard class Ci for any new instance with that particular feature, even if other features might suggest Ci as a potential class.</a:t>
            </a:r>
          </a:p>
          <a:p>
            <a:r>
              <a:rPr lang="en-US"/>
              <a:t/>
            </a:r>
          </a:p>
          <a:p>
            <a:r>
              <a:rPr lang="en-US"/>
              <a:t>By employing the Laplacian correction, every probability remains non-zero, preserving the potential for class Ci to be considered for new instances, even if some features have not been observed in the training data for that class.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jpeg" Type="http://schemas.openxmlformats.org/officeDocument/2006/relationships/image"/><Relationship Id="rId4"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4.jpeg" Type="http://schemas.openxmlformats.org/officeDocument/2006/relationships/image"/><Relationship Id="rId4"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7.jpeg" Type="http://schemas.openxmlformats.org/officeDocument/2006/relationships/image"/><Relationship Id="rId4" Target="../media/image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2.jpe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26.jpeg" Type="http://schemas.openxmlformats.org/officeDocument/2006/relationships/image"/><Relationship Id="rId4" Target="../media/image1.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2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30.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3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32.jpeg" Type="http://schemas.openxmlformats.org/officeDocument/2006/relationships/image"/><Relationship Id="rId4"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1.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33.jpeg" Type="http://schemas.openxmlformats.org/officeDocument/2006/relationships/image"/><Relationship Id="rId4" Target="../media/image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34.jpeg" Type="http://schemas.openxmlformats.org/officeDocument/2006/relationships/image"/><Relationship Id="rId4" Target="../media/image1.png" Type="http://schemas.openxmlformats.org/officeDocument/2006/relationships/image"/><Relationship Id="rId5" Target="../media/image35.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34.jpeg" Type="http://schemas.openxmlformats.org/officeDocument/2006/relationships/image"/><Relationship Id="rId4" Target="../media/image1.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38.jpeg" Type="http://schemas.openxmlformats.org/officeDocument/2006/relationships/image"/><Relationship Id="rId4" Target="../media/image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jpeg" Type="http://schemas.openxmlformats.org/officeDocument/2006/relationships/image"/><Relationship Id="rId4" Target="../media/image1.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jpeg" Type="http://schemas.openxmlformats.org/officeDocument/2006/relationships/image"/><Relationship Id="rId4"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12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2676618" y="4427601"/>
            <a:ext cx="13463393" cy="39579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The 0-probability problem</a:t>
            </a:r>
          </a:p>
          <a:p>
            <a:pPr>
              <a:lnSpc>
                <a:spcPts val="3919"/>
              </a:lnSpc>
            </a:pPr>
          </a:p>
          <a:p>
            <a:pPr>
              <a:lnSpc>
                <a:spcPts val="3919"/>
              </a:lnSpc>
            </a:pPr>
          </a:p>
          <a:p>
            <a:pPr>
              <a:lnSpc>
                <a:spcPts val="3919"/>
              </a:lnSpc>
            </a:pPr>
          </a:p>
          <a:p>
            <a:pPr marL="1209039" indent="-403013" lvl="2">
              <a:lnSpc>
                <a:spcPts val="3919"/>
              </a:lnSpc>
              <a:buFont typeface="Arial"/>
              <a:buChar char="⚬"/>
            </a:pPr>
            <a:r>
              <a:rPr lang="en-US" sz="2799">
                <a:solidFill>
                  <a:srgbClr val="FFFFFF"/>
                </a:solidFill>
                <a:latin typeface="Open Sauce"/>
              </a:rPr>
              <a:t>e.g., income: low(0), medium(990), high(10)</a:t>
            </a:r>
          </a:p>
          <a:p>
            <a:pPr marL="604519" indent="-302260" lvl="1">
              <a:lnSpc>
                <a:spcPts val="3919"/>
              </a:lnSpc>
              <a:buFont typeface="Arial"/>
              <a:buChar char="•"/>
            </a:pPr>
            <a:r>
              <a:rPr lang="en-US" sz="2799">
                <a:solidFill>
                  <a:srgbClr val="FFFFFF"/>
                </a:solidFill>
                <a:latin typeface="Open Sauce"/>
              </a:rPr>
              <a:t>Laplacian correction (or Laplace estimator)</a:t>
            </a:r>
          </a:p>
          <a:p>
            <a:pPr marL="1209039" indent="-403013" lvl="2">
              <a:lnSpc>
                <a:spcPts val="3919"/>
              </a:lnSpc>
              <a:buFont typeface="Arial"/>
              <a:buChar char="⚬"/>
            </a:pPr>
            <a:r>
              <a:rPr lang="en-US" sz="2799">
                <a:solidFill>
                  <a:srgbClr val="FFFFFF"/>
                </a:solidFill>
                <a:latin typeface="Open Sauce"/>
              </a:rPr>
              <a:t>add 1 to each case: non-zero, close to original probabilities</a:t>
            </a:r>
          </a:p>
          <a:p>
            <a:pPr marL="1209039" indent="-403013" lvl="2">
              <a:lnSpc>
                <a:spcPts val="3919"/>
              </a:lnSpc>
              <a:buFont typeface="Arial"/>
              <a:buChar char="⚬"/>
            </a:pPr>
            <a:r>
              <a:rPr lang="en-US" sz="2799">
                <a:solidFill>
                  <a:srgbClr val="FFFFFF"/>
                </a:solidFill>
                <a:latin typeface="Open Sauce"/>
              </a:rPr>
              <a:t>e.g., income: low(1), medium(991), high(11)</a:t>
            </a:r>
          </a:p>
        </p:txBody>
      </p:sp>
      <p:sp>
        <p:nvSpPr>
          <p:cNvPr name="Freeform 4" id="4"/>
          <p:cNvSpPr/>
          <p:nvPr/>
        </p:nvSpPr>
        <p:spPr>
          <a:xfrm flipH="false" flipV="false" rot="0">
            <a:off x="2968686" y="5029570"/>
            <a:ext cx="12662534" cy="1250273"/>
          </a:xfrm>
          <a:custGeom>
            <a:avLst/>
            <a:gdLst/>
            <a:ahLst/>
            <a:cxnLst/>
            <a:rect r="r" b="b" t="t" l="l"/>
            <a:pathLst>
              <a:path h="1250273" w="12662534">
                <a:moveTo>
                  <a:pt x="0" y="0"/>
                </a:moveTo>
                <a:lnTo>
                  <a:pt x="12662534" y="0"/>
                </a:lnTo>
                <a:lnTo>
                  <a:pt x="12662534" y="1250273"/>
                </a:lnTo>
                <a:lnTo>
                  <a:pt x="0" y="1250273"/>
                </a:lnTo>
                <a:lnTo>
                  <a:pt x="0" y="0"/>
                </a:lnTo>
                <a:close/>
              </a:path>
            </a:pathLst>
          </a:custGeom>
          <a:blipFill>
            <a:blip r:embed="rId4"/>
            <a:stretch>
              <a:fillRect l="0" t="0" r="0" b="0"/>
            </a:stretch>
          </a:blipFill>
        </p:spPr>
      </p:sp>
      <p:sp>
        <p:nvSpPr>
          <p:cNvPr name="TextBox 5" id="5"/>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Avoid 0-Probability</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629090"/>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Naïve Bayesian Classifier</a:t>
            </a:r>
          </a:p>
        </p:txBody>
      </p:sp>
      <p:sp>
        <p:nvSpPr>
          <p:cNvPr name="TextBox 5" id="5"/>
          <p:cNvSpPr txBox="true"/>
          <p:nvPr/>
        </p:nvSpPr>
        <p:spPr>
          <a:xfrm rot="0">
            <a:off x="322466" y="4798820"/>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Advantage</a:t>
            </a:r>
          </a:p>
          <a:p>
            <a:pPr marL="1193925" indent="-397975" lvl="2">
              <a:lnSpc>
                <a:spcPts val="3870"/>
              </a:lnSpc>
              <a:buFont typeface="Arial"/>
              <a:buChar char="⚬"/>
            </a:pPr>
            <a:r>
              <a:rPr lang="en-US" sz="2764">
                <a:solidFill>
                  <a:srgbClr val="FFFFFF"/>
                </a:solidFill>
                <a:latin typeface="Open Sauce"/>
              </a:rPr>
              <a:t>easy to compute, good results in most cases</a:t>
            </a:r>
          </a:p>
          <a:p>
            <a:pPr marL="596962" indent="-298481" lvl="1">
              <a:lnSpc>
                <a:spcPts val="3870"/>
              </a:lnSpc>
              <a:buFont typeface="Arial"/>
              <a:buChar char="•"/>
            </a:pPr>
            <a:r>
              <a:rPr lang="en-US" sz="2764">
                <a:solidFill>
                  <a:srgbClr val="FFFFFF"/>
                </a:solidFill>
                <a:latin typeface="Open Sauce"/>
              </a:rPr>
              <a:t>Disadvantage</a:t>
            </a:r>
          </a:p>
          <a:p>
            <a:pPr marL="1193925" indent="-397975" lvl="2">
              <a:lnSpc>
                <a:spcPts val="3870"/>
              </a:lnSpc>
              <a:buFont typeface="Arial"/>
              <a:buChar char="⚬"/>
            </a:pPr>
            <a:r>
              <a:rPr lang="en-US" sz="2764">
                <a:solidFill>
                  <a:srgbClr val="FFFFFF"/>
                </a:solidFill>
                <a:latin typeface="Open Sauce"/>
              </a:rPr>
              <a:t>assumption: class conditional independence</a:t>
            </a:r>
          </a:p>
          <a:p>
            <a:pPr marL="1193925" indent="-397975" lvl="2">
              <a:lnSpc>
                <a:spcPts val="3870"/>
              </a:lnSpc>
              <a:buFont typeface="Arial"/>
              <a:buChar char="⚬"/>
            </a:pPr>
            <a:r>
              <a:rPr lang="en-US" sz="2764">
                <a:solidFill>
                  <a:srgbClr val="FFFFFF"/>
                </a:solidFill>
                <a:latin typeface="Open Sauce"/>
              </a:rPr>
              <a:t>dependencies exist in practice</a:t>
            </a:r>
          </a:p>
          <a:p>
            <a:pPr algn="l" marL="1790887" indent="-447722" lvl="3">
              <a:lnSpc>
                <a:spcPts val="3870"/>
              </a:lnSpc>
              <a:buFont typeface="Arial"/>
              <a:buChar char="￭"/>
            </a:pPr>
            <a:r>
              <a:rPr lang="en-US" sz="2764">
                <a:solidFill>
                  <a:srgbClr val="FFFFFF"/>
                </a:solidFill>
                <a:latin typeface="Open Sauce"/>
              </a:rPr>
              <a:t>e.g., hospital patients: age, family history, fever, cough, lunch cancer, diabetes, etc.</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Classification:  Concepts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Decision Tree Induction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Bayesian classification</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Rule-based </a:t>
            </a:r>
            <a:r>
              <a:rPr lang="en-US" sz="2764">
                <a:solidFill>
                  <a:srgbClr val="FFEC6A"/>
                </a:solidFill>
                <a:latin typeface="Open Sauce"/>
              </a:rPr>
              <a:t>classification</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Model evaluation and </a:t>
            </a:r>
            <a:r>
              <a:rPr lang="en-US" sz="2764">
                <a:solidFill>
                  <a:srgbClr val="FFFFFF"/>
                </a:solidFill>
                <a:latin typeface="Open Sauce"/>
              </a:rPr>
              <a:t>selection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Improve classification</a:t>
            </a:r>
          </a:p>
          <a:p>
            <a:pPr>
              <a:lnSpc>
                <a:spcPts val="3870"/>
              </a:lnSpc>
            </a:pPr>
            <a:r>
              <a:rPr lang="en-US" sz="2764">
                <a:solidFill>
                  <a:srgbClr val="FFFFFF"/>
                </a:solidFill>
                <a:latin typeface="Open Sauce"/>
              </a:rPr>
              <a:t>accuracy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IF-THEN Rules</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IF condition THEN conclusion</a:t>
            </a:r>
          </a:p>
          <a:p>
            <a:pPr marL="1193925" indent="-397975" lvl="2">
              <a:lnSpc>
                <a:spcPts val="3870"/>
              </a:lnSpc>
              <a:buFont typeface="Arial"/>
              <a:buChar char="⚬"/>
            </a:pPr>
            <a:r>
              <a:rPr lang="en-US" sz="2764">
                <a:solidFill>
                  <a:srgbClr val="FFFFFF"/>
                </a:solidFill>
                <a:latin typeface="Open Sauce"/>
              </a:rPr>
              <a:t>R: IF age = youth AND student = yes THEN buys_computer = yes</a:t>
            </a:r>
          </a:p>
          <a:p>
            <a:pPr marL="1193925" indent="-397975" lvl="2">
              <a:lnSpc>
                <a:spcPts val="3870"/>
              </a:lnSpc>
              <a:buFont typeface="Arial"/>
              <a:buChar char="⚬"/>
            </a:pPr>
            <a:r>
              <a:rPr lang="en-US" sz="2764">
                <a:solidFill>
                  <a:srgbClr val="FFFFFF"/>
                </a:solidFill>
                <a:latin typeface="Open Sauce"/>
              </a:rPr>
              <a:t>rule antecedent/precondition (IF) rule consequent (THEN)</a:t>
            </a:r>
          </a:p>
          <a:p>
            <a:pPr marL="596962" indent="-298481" lvl="1">
              <a:lnSpc>
                <a:spcPts val="3870"/>
              </a:lnSpc>
              <a:buFont typeface="Arial"/>
              <a:buChar char="•"/>
            </a:pPr>
            <a:r>
              <a:rPr lang="en-US" sz="2764">
                <a:solidFill>
                  <a:srgbClr val="FFFFFF"/>
                </a:solidFill>
                <a:latin typeface="Open Sauce"/>
              </a:rPr>
              <a:t>Assessment of a rule</a:t>
            </a:r>
          </a:p>
          <a:p>
            <a:pPr marL="1193925" indent="-397975" lvl="2">
              <a:lnSpc>
                <a:spcPts val="3870"/>
              </a:lnSpc>
              <a:buFont typeface="Arial"/>
              <a:buChar char="⚬"/>
            </a:pPr>
            <a:r>
              <a:rPr lang="en-US" sz="2764">
                <a:solidFill>
                  <a:srgbClr val="FFFFFF"/>
                </a:solidFill>
                <a:latin typeface="Open Sauce"/>
              </a:rPr>
              <a:t>coverage(R) = ncovers / |D|</a:t>
            </a:r>
          </a:p>
          <a:p>
            <a:pPr algn="l" marL="1193925" indent="-397975" lvl="2">
              <a:lnSpc>
                <a:spcPts val="3870"/>
              </a:lnSpc>
              <a:buFont typeface="Arial"/>
              <a:buChar char="⚬"/>
            </a:pPr>
            <a:r>
              <a:rPr lang="en-US" sz="2764">
                <a:solidFill>
                  <a:srgbClr val="FFFFFF"/>
                </a:solidFill>
                <a:latin typeface="Open Sauce"/>
              </a:rPr>
              <a:t>accuracy(R) = ncorrect / ncovers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005721" y="830241"/>
            <a:ext cx="8742781" cy="8432945"/>
          </a:xfrm>
          <a:custGeom>
            <a:avLst/>
            <a:gdLst/>
            <a:ahLst/>
            <a:cxnLst/>
            <a:rect r="r" b="b" t="t" l="l"/>
            <a:pathLst>
              <a:path h="8432945" w="8742781">
                <a:moveTo>
                  <a:pt x="0" y="0"/>
                </a:moveTo>
                <a:lnTo>
                  <a:pt x="8742781" y="0"/>
                </a:lnTo>
                <a:lnTo>
                  <a:pt x="8742781" y="8432945"/>
                </a:lnTo>
                <a:lnTo>
                  <a:pt x="0" y="8432945"/>
                </a:lnTo>
                <a:lnTo>
                  <a:pt x="0" y="0"/>
                </a:lnTo>
                <a:close/>
              </a:path>
            </a:pathLst>
          </a:custGeom>
          <a:blipFill>
            <a:blip r:embed="rId4"/>
            <a:stretch>
              <a:fillRect l="0" t="0" r="0" b="0"/>
            </a:stretch>
          </a:blipFill>
        </p:spPr>
      </p:sp>
      <p:sp>
        <p:nvSpPr>
          <p:cNvPr name="TextBox 4" id="4"/>
          <p:cNvSpPr txBox="true"/>
          <p:nvPr/>
        </p:nvSpPr>
        <p:spPr>
          <a:xfrm rot="0">
            <a:off x="1208540" y="1851701"/>
            <a:ext cx="6353526"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Rule Assessment Example</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028700" y="5944883"/>
            <a:ext cx="7558021"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R: IF age &lt;= 30 AND </a:t>
            </a:r>
            <a:r>
              <a:rPr lang="en-US" sz="2764">
                <a:solidFill>
                  <a:srgbClr val="FFFFFF"/>
                </a:solidFill>
                <a:latin typeface="Open Sauce"/>
              </a:rPr>
              <a:t>student = yes THEN buys_computer = yes</a:t>
            </a:r>
          </a:p>
          <a:p>
            <a:pPr marL="596962" indent="-298481" lvl="1">
              <a:lnSpc>
                <a:spcPts val="3870"/>
              </a:lnSpc>
              <a:buFont typeface="Arial"/>
              <a:buChar char="•"/>
            </a:pPr>
            <a:r>
              <a:rPr lang="en-US" sz="2764">
                <a:solidFill>
                  <a:srgbClr val="FFFFFF"/>
                </a:solidFill>
                <a:latin typeface="Open Sauce"/>
              </a:rPr>
              <a:t>coverage (R) = ncovers / |D|</a:t>
            </a:r>
          </a:p>
          <a:p>
            <a:pPr algn="l" marL="596962" indent="-298481" lvl="1">
              <a:lnSpc>
                <a:spcPts val="3870"/>
              </a:lnSpc>
              <a:buFont typeface="Arial"/>
              <a:buChar char="•"/>
            </a:pPr>
            <a:r>
              <a:rPr lang="en-US" sz="2764">
                <a:solidFill>
                  <a:srgbClr val="FFFFFF"/>
                </a:solidFill>
                <a:latin typeface="Open Sauce"/>
              </a:rPr>
              <a:t>accuracy (R) = ncorrect / ncovers = 2/2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6309455" y="1980095"/>
            <a:ext cx="11803569" cy="6326810"/>
          </a:xfrm>
          <a:custGeom>
            <a:avLst/>
            <a:gdLst/>
            <a:ahLst/>
            <a:cxnLst/>
            <a:rect r="r" b="b" t="t" l="l"/>
            <a:pathLst>
              <a:path h="6326810" w="11803569">
                <a:moveTo>
                  <a:pt x="0" y="0"/>
                </a:moveTo>
                <a:lnTo>
                  <a:pt x="11803568" y="0"/>
                </a:lnTo>
                <a:lnTo>
                  <a:pt x="11803568" y="6326810"/>
                </a:lnTo>
                <a:lnTo>
                  <a:pt x="0" y="6326810"/>
                </a:lnTo>
                <a:lnTo>
                  <a:pt x="0" y="0"/>
                </a:lnTo>
                <a:close/>
              </a:path>
            </a:pathLst>
          </a:custGeom>
          <a:blipFill>
            <a:blip r:embed="rId4"/>
            <a:stretch>
              <a:fillRect l="0" t="0" r="0" b="0"/>
            </a:stretch>
          </a:blipFill>
        </p:spPr>
      </p:sp>
      <p:sp>
        <p:nvSpPr>
          <p:cNvPr name="TextBox 4" id="4"/>
          <p:cNvSpPr txBox="true"/>
          <p:nvPr/>
        </p:nvSpPr>
        <p:spPr>
          <a:xfrm rot="0">
            <a:off x="0" y="3097395"/>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Rule Quality Measures</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651033" y="6084357"/>
            <a:ext cx="5051460"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Coverage?</a:t>
            </a:r>
          </a:p>
          <a:p>
            <a:pPr algn="l" marL="596962" indent="-298481" lvl="1">
              <a:lnSpc>
                <a:spcPts val="3870"/>
              </a:lnSpc>
              <a:buFont typeface="Arial"/>
              <a:buChar char="•"/>
            </a:pPr>
            <a:r>
              <a:rPr lang="en-US" sz="2764">
                <a:solidFill>
                  <a:srgbClr val="FFFFFF"/>
                </a:solidFill>
                <a:latin typeface="Open Sauce"/>
              </a:rPr>
              <a:t>Accuracy?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7992" t="0" r="-47992"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68328"/>
            <a:ext cx="984023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Rule-Based Classification</a:t>
            </a:r>
          </a:p>
        </p:txBody>
      </p:sp>
      <p:sp>
        <p:nvSpPr>
          <p:cNvPr name="TextBox 5" id="5"/>
          <p:cNvSpPr txBox="true"/>
          <p:nvPr/>
        </p:nvSpPr>
        <p:spPr>
          <a:xfrm rot="0">
            <a:off x="322466" y="3600839"/>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Rule R is triggered </a:t>
            </a:r>
            <a:r>
              <a:rPr lang="en-US" sz="2764">
                <a:solidFill>
                  <a:srgbClr val="FFFFFF"/>
                </a:solidFill>
                <a:latin typeface="Open Sauce"/>
              </a:rPr>
              <a:t>(precondition satisfied)</a:t>
            </a:r>
          </a:p>
          <a:p>
            <a:pPr marL="596962" indent="-298481" lvl="1">
              <a:lnSpc>
                <a:spcPts val="3870"/>
              </a:lnSpc>
              <a:buFont typeface="Arial"/>
              <a:buChar char="•"/>
            </a:pPr>
            <a:r>
              <a:rPr lang="en-US" sz="2764">
                <a:solidFill>
                  <a:srgbClr val="FFFFFF"/>
                </a:solidFill>
                <a:latin typeface="Open Sauce"/>
              </a:rPr>
              <a:t>R is the only rule triggered</a:t>
            </a:r>
          </a:p>
          <a:p>
            <a:pPr marL="596962" indent="-298481" lvl="1">
              <a:lnSpc>
                <a:spcPts val="3870"/>
              </a:lnSpc>
              <a:buFont typeface="Arial"/>
              <a:buChar char="•"/>
            </a:pPr>
            <a:r>
              <a:rPr lang="en-US" sz="2764">
                <a:solidFill>
                  <a:srgbClr val="FFFFFF"/>
                </a:solidFill>
                <a:latin typeface="Open Sauce"/>
              </a:rPr>
              <a:t>No rule is triggered</a:t>
            </a:r>
          </a:p>
          <a:p>
            <a:pPr marL="596962" indent="-298481" lvl="1">
              <a:lnSpc>
                <a:spcPts val="3870"/>
              </a:lnSpc>
              <a:buFont typeface="Arial"/>
              <a:buChar char="•"/>
            </a:pPr>
            <a:r>
              <a:rPr lang="en-US" sz="2764">
                <a:solidFill>
                  <a:srgbClr val="FFFFFF"/>
                </a:solidFill>
                <a:latin typeface="Open Sauce"/>
              </a:rPr>
              <a:t>More than one rules are triggered</a:t>
            </a:r>
          </a:p>
          <a:p>
            <a:pPr marL="596962" indent="-298481" lvl="1">
              <a:lnSpc>
                <a:spcPts val="3870"/>
              </a:lnSpc>
              <a:buFont typeface="Arial"/>
              <a:buChar char="•"/>
            </a:pPr>
            <a:r>
              <a:rPr lang="en-US" sz="2764">
                <a:solidFill>
                  <a:srgbClr val="FFFFFF"/>
                </a:solidFill>
                <a:latin typeface="Open Sauce"/>
              </a:rPr>
              <a:t>size ordering: most attribute tests</a:t>
            </a:r>
          </a:p>
          <a:p>
            <a:pPr marL="596962" indent="-298481" lvl="1">
              <a:lnSpc>
                <a:spcPts val="3870"/>
              </a:lnSpc>
              <a:buFont typeface="Arial"/>
              <a:buChar char="•"/>
            </a:pPr>
            <a:r>
              <a:rPr lang="en-US" sz="2764">
                <a:solidFill>
                  <a:srgbClr val="FFFFFF"/>
                </a:solidFill>
                <a:latin typeface="Open Sauce"/>
              </a:rPr>
              <a:t>class-based ordering: importance (e.g., prevalence, misclassification cost)</a:t>
            </a:r>
          </a:p>
          <a:p>
            <a:pPr algn="l" marL="596962" indent="-298481" lvl="1">
              <a:lnSpc>
                <a:spcPts val="3870"/>
              </a:lnSpc>
              <a:buFont typeface="Arial"/>
              <a:buChar char="•"/>
            </a:pPr>
            <a:r>
              <a:rPr lang="en-US" sz="2764">
                <a:solidFill>
                  <a:srgbClr val="FFFFFF"/>
                </a:solidFill>
                <a:latin typeface="Open Sauce"/>
              </a:rPr>
              <a:t>rule-based ordering: (decision list) priority list ordered by rule quality or by experts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9010176" y="2801547"/>
            <a:ext cx="9277824" cy="5574546"/>
          </a:xfrm>
          <a:custGeom>
            <a:avLst/>
            <a:gdLst/>
            <a:ahLst/>
            <a:cxnLst/>
            <a:rect r="r" b="b" t="t" l="l"/>
            <a:pathLst>
              <a:path h="5574546" w="9277824">
                <a:moveTo>
                  <a:pt x="0" y="0"/>
                </a:moveTo>
                <a:lnTo>
                  <a:pt x="9277824" y="0"/>
                </a:lnTo>
                <a:lnTo>
                  <a:pt x="9277824" y="5574546"/>
                </a:lnTo>
                <a:lnTo>
                  <a:pt x="0" y="5574546"/>
                </a:lnTo>
                <a:lnTo>
                  <a:pt x="0" y="0"/>
                </a:lnTo>
                <a:close/>
              </a:path>
            </a:pathLst>
          </a:custGeom>
          <a:blipFill>
            <a:blip r:embed="rId4"/>
            <a:stretch>
              <a:fillRect l="0" t="0" r="0" b="0"/>
            </a:stretch>
          </a:blipFill>
        </p:spPr>
      </p:sp>
      <p:sp>
        <p:nvSpPr>
          <p:cNvPr name="TextBox 4" id="4"/>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Rule Extraction</a:t>
            </a:r>
          </a:p>
        </p:txBody>
      </p:sp>
      <p:sp>
        <p:nvSpPr>
          <p:cNvPr name="TextBox 5" id="5"/>
          <p:cNvSpPr txBox="true"/>
          <p:nvPr/>
        </p:nvSpPr>
        <p:spPr>
          <a:xfrm rot="0">
            <a:off x="388090" y="3328855"/>
            <a:ext cx="8622086" cy="44532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From a decision tree</a:t>
            </a:r>
          </a:p>
          <a:p>
            <a:pPr marL="604519" indent="-302260" lvl="1">
              <a:lnSpc>
                <a:spcPts val="3919"/>
              </a:lnSpc>
              <a:buFont typeface="Arial"/>
              <a:buChar char="•"/>
            </a:pPr>
            <a:r>
              <a:rPr lang="en-US" sz="2799">
                <a:solidFill>
                  <a:srgbClr val="FFFFFF"/>
                </a:solidFill>
                <a:latin typeface="Open Sauce"/>
              </a:rPr>
              <a:t>Each root to leaf path</a:t>
            </a:r>
          </a:p>
          <a:p>
            <a:pPr marL="604519" indent="-302260" lvl="1">
              <a:lnSpc>
                <a:spcPts val="3919"/>
              </a:lnSpc>
              <a:buFont typeface="Arial"/>
              <a:buChar char="•"/>
            </a:pPr>
            <a:r>
              <a:rPr lang="en-US" sz="2799">
                <a:solidFill>
                  <a:srgbClr val="FFFFFF"/>
                </a:solidFill>
                <a:latin typeface="Open Sauce"/>
              </a:rPr>
              <a:t>Leaf: class prediction</a:t>
            </a:r>
          </a:p>
          <a:p>
            <a:pPr marL="604519" indent="-302260" lvl="1">
              <a:lnSpc>
                <a:spcPts val="3919"/>
              </a:lnSpc>
              <a:buFont typeface="Arial"/>
              <a:buChar char="•"/>
            </a:pPr>
            <a:r>
              <a:rPr lang="en-US" sz="2799">
                <a:solidFill>
                  <a:srgbClr val="FFFFFF"/>
                </a:solidFill>
                <a:latin typeface="Open Sauce"/>
              </a:rPr>
              <a:t>Rules are exhaustive and mutually exclusive</a:t>
            </a:r>
          </a:p>
          <a:p>
            <a:pPr marL="604519" indent="-302260" lvl="1">
              <a:lnSpc>
                <a:spcPts val="3919"/>
              </a:lnSpc>
              <a:buFont typeface="Arial"/>
              <a:buChar char="•"/>
            </a:pPr>
            <a:r>
              <a:rPr lang="en-US" sz="2799">
                <a:solidFill>
                  <a:srgbClr val="FFFFFF"/>
                </a:solidFill>
                <a:latin typeface="Open Sauce"/>
              </a:rPr>
              <a:t>IF age=31...40 THEN buys_computer=yes</a:t>
            </a:r>
          </a:p>
          <a:p>
            <a:pPr marL="604519" indent="-302260" lvl="1">
              <a:lnSpc>
                <a:spcPts val="3919"/>
              </a:lnSpc>
              <a:buFont typeface="Arial"/>
              <a:buChar char="•"/>
            </a:pPr>
            <a:r>
              <a:rPr lang="en-US" sz="2799">
                <a:solidFill>
                  <a:srgbClr val="FFFFFF"/>
                </a:solidFill>
                <a:latin typeface="Open Sauce"/>
              </a:rPr>
              <a:t>IF age&lt;=30 AND student=no THEN buys_computer=no</a:t>
            </a:r>
          </a:p>
          <a:p>
            <a:pPr marL="604519" indent="-302260" lvl="1">
              <a:lnSpc>
                <a:spcPts val="3919"/>
              </a:lnSpc>
              <a:buFont typeface="Arial"/>
              <a:buChar char="•"/>
            </a:pPr>
            <a:r>
              <a:rPr lang="en-US" sz="2799">
                <a:solidFill>
                  <a:srgbClr val="FFFFFF"/>
                </a:solidFill>
                <a:latin typeface="Open Sauce"/>
              </a:rPr>
              <a:t>IF age&gt;40 AND credit_rating=fair THEN buys_computer = yes</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2782663" y="3480133"/>
            <a:ext cx="12227958" cy="5958584"/>
          </a:xfrm>
          <a:custGeom>
            <a:avLst/>
            <a:gdLst/>
            <a:ahLst/>
            <a:cxnLst/>
            <a:rect r="r" b="b" t="t" l="l"/>
            <a:pathLst>
              <a:path h="5958584" w="12227958">
                <a:moveTo>
                  <a:pt x="0" y="0"/>
                </a:moveTo>
                <a:lnTo>
                  <a:pt x="12227958" y="0"/>
                </a:lnTo>
                <a:lnTo>
                  <a:pt x="12227958" y="5958584"/>
                </a:lnTo>
                <a:lnTo>
                  <a:pt x="0" y="5958584"/>
                </a:lnTo>
                <a:lnTo>
                  <a:pt x="0" y="0"/>
                </a:lnTo>
                <a:close/>
              </a:path>
            </a:pathLst>
          </a:custGeom>
          <a:blipFill>
            <a:blip r:embed="rId4"/>
            <a:stretch>
              <a:fillRect l="0" t="0" r="0" b="0"/>
            </a:stretch>
          </a:blipFill>
        </p:spPr>
      </p:sp>
      <p:grpSp>
        <p:nvGrpSpPr>
          <p:cNvPr name="Group 4" id="4"/>
          <p:cNvGrpSpPr/>
          <p:nvPr/>
        </p:nvGrpSpPr>
        <p:grpSpPr>
          <a:xfrm rot="0">
            <a:off x="2782663" y="3480133"/>
            <a:ext cx="3349949" cy="958821"/>
            <a:chOff x="0" y="0"/>
            <a:chExt cx="882291" cy="252529"/>
          </a:xfrm>
        </p:grpSpPr>
        <p:sp>
          <p:nvSpPr>
            <p:cNvPr name="Freeform 5" id="5"/>
            <p:cNvSpPr/>
            <p:nvPr/>
          </p:nvSpPr>
          <p:spPr>
            <a:xfrm flipH="false" flipV="false" rot="0">
              <a:off x="0" y="0"/>
              <a:ext cx="882291" cy="252529"/>
            </a:xfrm>
            <a:custGeom>
              <a:avLst/>
              <a:gdLst/>
              <a:ahLst/>
              <a:cxnLst/>
              <a:rect r="r" b="b" t="t" l="l"/>
              <a:pathLst>
                <a:path h="252529" w="882291">
                  <a:moveTo>
                    <a:pt x="0" y="0"/>
                  </a:moveTo>
                  <a:lnTo>
                    <a:pt x="882291" y="0"/>
                  </a:lnTo>
                  <a:lnTo>
                    <a:pt x="882291" y="252529"/>
                  </a:lnTo>
                  <a:lnTo>
                    <a:pt x="0" y="252529"/>
                  </a:lnTo>
                  <a:close/>
                </a:path>
              </a:pathLst>
            </a:custGeom>
            <a:solidFill>
              <a:srgbClr val="FFFFFF"/>
            </a:solidFill>
          </p:spPr>
        </p:sp>
        <p:sp>
          <p:nvSpPr>
            <p:cNvPr name="TextBox 6" id="6"/>
            <p:cNvSpPr txBox="true"/>
            <p:nvPr/>
          </p:nvSpPr>
          <p:spPr>
            <a:xfrm>
              <a:off x="0" y="-38100"/>
              <a:ext cx="882291" cy="290629"/>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447700" y="1770281"/>
            <a:ext cx="635352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a:t>
            </a:r>
          </a:p>
        </p:txBody>
      </p:sp>
      <p:sp>
        <p:nvSpPr>
          <p:cNvPr name="TextBox 8" id="8"/>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9" id="9"/>
          <p:cNvSpPr txBox="true"/>
          <p:nvPr/>
        </p:nvSpPr>
        <p:spPr>
          <a:xfrm rot="0">
            <a:off x="9401265" y="2061240"/>
            <a:ext cx="6139104" cy="9861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Greedy depth-first strategy: Learn directly from </a:t>
            </a:r>
            <a:r>
              <a:rPr lang="en-US" sz="2799">
                <a:solidFill>
                  <a:srgbClr val="FFFFFF"/>
                </a:solidFill>
                <a:latin typeface="Open Sauce"/>
              </a:rPr>
              <a:t>training data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Classification:  Concepts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Decision Tree Induction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Bayesian classification</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Rule-based </a:t>
            </a:r>
            <a:r>
              <a:rPr lang="en-US" sz="2764">
                <a:solidFill>
                  <a:srgbClr val="FFFFFF"/>
                </a:solidFill>
                <a:latin typeface="Open Sauce"/>
              </a:rPr>
              <a:t>classification</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958469"/>
          </a:xfrm>
          <a:prstGeom prst="rect">
            <a:avLst/>
          </a:prstGeom>
        </p:spPr>
        <p:txBody>
          <a:bodyPr anchor="t" rtlCol="false" tIns="0" lIns="0" bIns="0" rIns="0">
            <a:spAutoFit/>
          </a:bodyPr>
          <a:lstStyle/>
          <a:p>
            <a:pPr>
              <a:lnSpc>
                <a:spcPts val="3870"/>
              </a:lnSpc>
            </a:pPr>
            <a:r>
              <a:rPr lang="en-US" sz="2764">
                <a:solidFill>
                  <a:srgbClr val="FFEC6A"/>
                </a:solidFill>
                <a:latin typeface="Open Sauce"/>
              </a:rPr>
              <a:t>Model evaluation and </a:t>
            </a:r>
            <a:r>
              <a:rPr lang="en-US" sz="2764">
                <a:solidFill>
                  <a:srgbClr val="FFEC6A"/>
                </a:solidFill>
                <a:latin typeface="Open Sauce"/>
              </a:rPr>
              <a:t>selection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Improve classification</a:t>
            </a:r>
          </a:p>
          <a:p>
            <a:pPr>
              <a:lnSpc>
                <a:spcPts val="3870"/>
              </a:lnSpc>
            </a:pPr>
            <a:r>
              <a:rPr lang="en-US" sz="2764">
                <a:solidFill>
                  <a:srgbClr val="FFFFFF"/>
                </a:solidFill>
                <a:latin typeface="Open Sauce"/>
              </a:rPr>
              <a:t>accuracy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Classification: Concepts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Decision Tree Induction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Bayesian classification</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Rule-based </a:t>
            </a:r>
            <a:r>
              <a:rPr lang="en-US" sz="2764">
                <a:solidFill>
                  <a:srgbClr val="FFFFFF"/>
                </a:solidFill>
                <a:latin typeface="Open Sauce"/>
              </a:rPr>
              <a:t>classification</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Model evaluation and </a:t>
            </a:r>
            <a:r>
              <a:rPr lang="en-US" sz="2764">
                <a:solidFill>
                  <a:srgbClr val="FFFFFF"/>
                </a:solidFill>
                <a:latin typeface="Open Sauce"/>
              </a:rPr>
              <a:t>selection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Improve classification</a:t>
            </a:r>
          </a:p>
          <a:p>
            <a:pPr>
              <a:lnSpc>
                <a:spcPts val="3870"/>
              </a:lnSpc>
            </a:pPr>
            <a:r>
              <a:rPr lang="en-US" sz="2764">
                <a:solidFill>
                  <a:srgbClr val="FFFFFF"/>
                </a:solidFill>
                <a:latin typeface="Open Sauce"/>
              </a:rPr>
              <a:t>accuracy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8503757" y="3650385"/>
            <a:ext cx="8484134" cy="2986230"/>
          </a:xfrm>
          <a:custGeom>
            <a:avLst/>
            <a:gdLst/>
            <a:ahLst/>
            <a:cxnLst/>
            <a:rect r="r" b="b" t="t" l="l"/>
            <a:pathLst>
              <a:path h="2986230" w="8484134">
                <a:moveTo>
                  <a:pt x="0" y="0"/>
                </a:moveTo>
                <a:lnTo>
                  <a:pt x="8484134" y="0"/>
                </a:lnTo>
                <a:lnTo>
                  <a:pt x="8484134" y="2986230"/>
                </a:lnTo>
                <a:lnTo>
                  <a:pt x="0" y="2986230"/>
                </a:lnTo>
                <a:lnTo>
                  <a:pt x="0" y="0"/>
                </a:lnTo>
                <a:close/>
              </a:path>
            </a:pathLst>
          </a:custGeom>
          <a:blipFill>
            <a:blip r:embed="rId4"/>
            <a:stretch>
              <a:fillRect l="0" t="0" r="0" b="0"/>
            </a:stretch>
          </a:blipFill>
        </p:spPr>
      </p:sp>
      <p:sp>
        <p:nvSpPr>
          <p:cNvPr name="Freeform 4" id="4"/>
          <p:cNvSpPr/>
          <p:nvPr/>
        </p:nvSpPr>
        <p:spPr>
          <a:xfrm flipH="false" flipV="false" rot="0">
            <a:off x="555055" y="6910229"/>
            <a:ext cx="12332567" cy="2348071"/>
          </a:xfrm>
          <a:custGeom>
            <a:avLst/>
            <a:gdLst/>
            <a:ahLst/>
            <a:cxnLst/>
            <a:rect r="r" b="b" t="t" l="l"/>
            <a:pathLst>
              <a:path h="2348071" w="12332567">
                <a:moveTo>
                  <a:pt x="0" y="0"/>
                </a:moveTo>
                <a:lnTo>
                  <a:pt x="12332568" y="0"/>
                </a:lnTo>
                <a:lnTo>
                  <a:pt x="12332568" y="2348071"/>
                </a:lnTo>
                <a:lnTo>
                  <a:pt x="0" y="2348071"/>
                </a:lnTo>
                <a:lnTo>
                  <a:pt x="0" y="0"/>
                </a:lnTo>
                <a:close/>
              </a:path>
            </a:pathLst>
          </a:custGeom>
          <a:blipFill>
            <a:blip r:embed="rId5"/>
            <a:stretch>
              <a:fillRect l="0" t="0" r="0" b="0"/>
            </a:stretch>
          </a:blipFill>
        </p:spPr>
      </p:sp>
      <p:grpSp>
        <p:nvGrpSpPr>
          <p:cNvPr name="Group 5" id="5"/>
          <p:cNvGrpSpPr/>
          <p:nvPr/>
        </p:nvGrpSpPr>
        <p:grpSpPr>
          <a:xfrm rot="0">
            <a:off x="8503757" y="3650385"/>
            <a:ext cx="3445559" cy="578655"/>
            <a:chOff x="0" y="0"/>
            <a:chExt cx="907472" cy="152403"/>
          </a:xfrm>
        </p:grpSpPr>
        <p:sp>
          <p:nvSpPr>
            <p:cNvPr name="Freeform 6" id="6"/>
            <p:cNvSpPr/>
            <p:nvPr/>
          </p:nvSpPr>
          <p:spPr>
            <a:xfrm flipH="false" flipV="false" rot="0">
              <a:off x="0" y="0"/>
              <a:ext cx="907472" cy="152403"/>
            </a:xfrm>
            <a:custGeom>
              <a:avLst/>
              <a:gdLst/>
              <a:ahLst/>
              <a:cxnLst/>
              <a:rect r="r" b="b" t="t" l="l"/>
              <a:pathLst>
                <a:path h="152403" w="907472">
                  <a:moveTo>
                    <a:pt x="0" y="0"/>
                  </a:moveTo>
                  <a:lnTo>
                    <a:pt x="907472" y="0"/>
                  </a:lnTo>
                  <a:lnTo>
                    <a:pt x="907472" y="152403"/>
                  </a:lnTo>
                  <a:lnTo>
                    <a:pt x="0" y="152403"/>
                  </a:lnTo>
                  <a:close/>
                </a:path>
              </a:pathLst>
            </a:custGeom>
            <a:solidFill>
              <a:srgbClr val="FFFFFF"/>
            </a:solidFill>
          </p:spPr>
        </p:sp>
        <p:sp>
          <p:nvSpPr>
            <p:cNvPr name="TextBox 7" id="7"/>
            <p:cNvSpPr txBox="true"/>
            <p:nvPr/>
          </p:nvSpPr>
          <p:spPr>
            <a:xfrm>
              <a:off x="0" y="-38100"/>
              <a:ext cx="907472" cy="19050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968686" y="40317"/>
            <a:ext cx="14290614"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Classifier Accuracy Measures</a:t>
            </a:r>
          </a:p>
        </p:txBody>
      </p:sp>
      <p:sp>
        <p:nvSpPr>
          <p:cNvPr name="TextBox 9" id="9"/>
          <p:cNvSpPr txBox="true"/>
          <p:nvPr/>
        </p:nvSpPr>
        <p:spPr>
          <a:xfrm rot="0">
            <a:off x="388090" y="4567105"/>
            <a:ext cx="8622086" cy="19767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Partition: training data and testing data</a:t>
            </a:r>
          </a:p>
          <a:p>
            <a:pPr marL="604519" indent="-302260" lvl="1">
              <a:lnSpc>
                <a:spcPts val="3919"/>
              </a:lnSpc>
              <a:buFont typeface="Arial"/>
              <a:buChar char="•"/>
            </a:pPr>
            <a:r>
              <a:rPr lang="en-US" sz="2799">
                <a:solidFill>
                  <a:srgbClr val="FFFFFF"/>
                </a:solidFill>
                <a:latin typeface="Open Sauce"/>
              </a:rPr>
              <a:t>Accuracy, recognition rate</a:t>
            </a:r>
          </a:p>
          <a:p>
            <a:pPr marL="604519" indent="-302260" lvl="1">
              <a:lnSpc>
                <a:spcPts val="3919"/>
              </a:lnSpc>
              <a:buFont typeface="Arial"/>
              <a:buChar char="•"/>
            </a:pPr>
            <a:r>
              <a:rPr lang="en-US" sz="2799">
                <a:solidFill>
                  <a:srgbClr val="FFFFFF"/>
                </a:solidFill>
                <a:latin typeface="Open Sauce"/>
              </a:rPr>
              <a:t>Error rate, misclassification rate</a:t>
            </a:r>
          </a:p>
          <a:p>
            <a:pPr marL="604519" indent="-302260" lvl="1">
              <a:lnSpc>
                <a:spcPts val="3919"/>
              </a:lnSpc>
              <a:buFont typeface="Arial"/>
              <a:buChar char="•"/>
            </a:pPr>
            <a:r>
              <a:rPr lang="en-US" sz="2799">
                <a:solidFill>
                  <a:srgbClr val="FFFFFF"/>
                </a:solidFill>
                <a:latin typeface="Open Sauce"/>
              </a:rPr>
              <a:t>Confusion matrix</a:t>
            </a:r>
          </a:p>
        </p:txBody>
      </p:sp>
      <p:sp>
        <p:nvSpPr>
          <p:cNvPr name="TextBox 10" id="10"/>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11" id="11"/>
          <p:cNvGrpSpPr/>
          <p:nvPr/>
        </p:nvGrpSpPr>
        <p:grpSpPr>
          <a:xfrm rot="0">
            <a:off x="8503757" y="5968542"/>
            <a:ext cx="2241750" cy="677598"/>
            <a:chOff x="0" y="0"/>
            <a:chExt cx="590420" cy="178462"/>
          </a:xfrm>
        </p:grpSpPr>
        <p:sp>
          <p:nvSpPr>
            <p:cNvPr name="Freeform 12" id="12"/>
            <p:cNvSpPr/>
            <p:nvPr/>
          </p:nvSpPr>
          <p:spPr>
            <a:xfrm flipH="false" flipV="false" rot="0">
              <a:off x="0" y="0"/>
              <a:ext cx="590420" cy="178462"/>
            </a:xfrm>
            <a:custGeom>
              <a:avLst/>
              <a:gdLst/>
              <a:ahLst/>
              <a:cxnLst/>
              <a:rect r="r" b="b" t="t" l="l"/>
              <a:pathLst>
                <a:path h="178462" w="590420">
                  <a:moveTo>
                    <a:pt x="0" y="0"/>
                  </a:moveTo>
                  <a:lnTo>
                    <a:pt x="590420" y="0"/>
                  </a:lnTo>
                  <a:lnTo>
                    <a:pt x="590420" y="178462"/>
                  </a:lnTo>
                  <a:lnTo>
                    <a:pt x="0" y="178462"/>
                  </a:lnTo>
                  <a:close/>
                </a:path>
              </a:pathLst>
            </a:custGeom>
            <a:solidFill>
              <a:srgbClr val="FFFFFF"/>
            </a:solidFill>
          </p:spPr>
        </p:sp>
        <p:sp>
          <p:nvSpPr>
            <p:cNvPr name="TextBox 13" id="13"/>
            <p:cNvSpPr txBox="true"/>
            <p:nvPr/>
          </p:nvSpPr>
          <p:spPr>
            <a:xfrm>
              <a:off x="0" y="-38100"/>
              <a:ext cx="590420" cy="216562"/>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51765" y="5808862"/>
            <a:ext cx="10129760" cy="1052350"/>
          </a:xfrm>
          <a:custGeom>
            <a:avLst/>
            <a:gdLst/>
            <a:ahLst/>
            <a:cxnLst/>
            <a:rect r="r" b="b" t="t" l="l"/>
            <a:pathLst>
              <a:path h="1052350" w="10129760">
                <a:moveTo>
                  <a:pt x="0" y="0"/>
                </a:moveTo>
                <a:lnTo>
                  <a:pt x="10129759" y="0"/>
                </a:lnTo>
                <a:lnTo>
                  <a:pt x="10129759" y="1052349"/>
                </a:lnTo>
                <a:lnTo>
                  <a:pt x="0" y="1052349"/>
                </a:lnTo>
                <a:lnTo>
                  <a:pt x="0" y="0"/>
                </a:lnTo>
                <a:close/>
              </a:path>
            </a:pathLst>
          </a:custGeom>
          <a:blipFill>
            <a:blip r:embed="rId5"/>
            <a:stretch>
              <a:fillRect l="0" t="0" r="0" b="0"/>
            </a:stretch>
          </a:blipFill>
        </p:spPr>
      </p:sp>
      <p:sp>
        <p:nvSpPr>
          <p:cNvPr name="TextBox 5" id="5"/>
          <p:cNvSpPr txBox="true"/>
          <p:nvPr/>
        </p:nvSpPr>
        <p:spPr>
          <a:xfrm rot="0">
            <a:off x="322466" y="1168328"/>
            <a:ext cx="984023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Classifier Accuracy Measures</a:t>
            </a:r>
          </a:p>
        </p:txBody>
      </p:sp>
      <p:sp>
        <p:nvSpPr>
          <p:cNvPr name="TextBox 6" id="6"/>
          <p:cNvSpPr txBox="true"/>
          <p:nvPr/>
        </p:nvSpPr>
        <p:spPr>
          <a:xfrm rot="0">
            <a:off x="322466" y="4086614"/>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Sensitivity: t_pos / pos</a:t>
            </a:r>
          </a:p>
          <a:p>
            <a:pPr marL="596962" indent="-298481" lvl="1">
              <a:lnSpc>
                <a:spcPts val="3870"/>
              </a:lnSpc>
              <a:buFont typeface="Arial"/>
              <a:buChar char="•"/>
            </a:pPr>
            <a:r>
              <a:rPr lang="en-US" sz="2764">
                <a:solidFill>
                  <a:srgbClr val="FFFFFF"/>
                </a:solidFill>
                <a:latin typeface="Open Sauce"/>
              </a:rPr>
              <a:t>Specificity: t_neg / neg</a:t>
            </a:r>
          </a:p>
          <a:p>
            <a:pPr marL="596962" indent="-298481" lvl="1">
              <a:lnSpc>
                <a:spcPts val="3870"/>
              </a:lnSpc>
              <a:buFont typeface="Arial"/>
              <a:buChar char="•"/>
            </a:pPr>
            <a:r>
              <a:rPr lang="en-US" sz="2764">
                <a:solidFill>
                  <a:srgbClr val="FFFFFF"/>
                </a:solidFill>
                <a:latin typeface="Open Sauce"/>
              </a:rPr>
              <a:t>Precision: t_pos / (t_pos + f_pos)</a:t>
            </a:r>
          </a:p>
          <a:p>
            <a:pPr>
              <a:lnSpc>
                <a:spcPts val="3870"/>
              </a:lnSpc>
            </a:pPr>
          </a:p>
          <a:p>
            <a:pPr>
              <a:lnSpc>
                <a:spcPts val="3870"/>
              </a:lnSpc>
            </a:pPr>
          </a:p>
          <a:p>
            <a:pPr>
              <a:lnSpc>
                <a:spcPts val="3870"/>
              </a:lnSpc>
            </a:pPr>
          </a:p>
          <a:p>
            <a:pPr algn="l" marL="596962" indent="-298481" lvl="1">
              <a:lnSpc>
                <a:spcPts val="3870"/>
              </a:lnSpc>
              <a:buFont typeface="Arial"/>
              <a:buChar char="•"/>
            </a:pPr>
            <a:r>
              <a:rPr lang="en-US" sz="2764">
                <a:solidFill>
                  <a:srgbClr val="FFFFFF"/>
                </a:solidFill>
                <a:latin typeface="Open Sauce"/>
              </a:rPr>
              <a:t>Costs and benefits of TP, TN, FP, FN</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7037401" y="5143500"/>
            <a:ext cx="11250599" cy="4290726"/>
          </a:xfrm>
          <a:custGeom>
            <a:avLst/>
            <a:gdLst/>
            <a:ahLst/>
            <a:cxnLst/>
            <a:rect r="r" b="b" t="t" l="l"/>
            <a:pathLst>
              <a:path h="4290726" w="11250599">
                <a:moveTo>
                  <a:pt x="0" y="0"/>
                </a:moveTo>
                <a:lnTo>
                  <a:pt x="11250599" y="0"/>
                </a:lnTo>
                <a:lnTo>
                  <a:pt x="11250599" y="4290726"/>
                </a:lnTo>
                <a:lnTo>
                  <a:pt x="0" y="4290726"/>
                </a:lnTo>
                <a:lnTo>
                  <a:pt x="0" y="0"/>
                </a:lnTo>
                <a:close/>
              </a:path>
            </a:pathLst>
          </a:custGeom>
          <a:blipFill>
            <a:blip r:embed="rId4"/>
            <a:stretch>
              <a:fillRect l="0" t="0" r="0" b="0"/>
            </a:stretch>
          </a:blipFill>
        </p:spPr>
      </p:sp>
      <p:sp>
        <p:nvSpPr>
          <p:cNvPr name="TextBox 4" id="4"/>
          <p:cNvSpPr txBox="true"/>
          <p:nvPr/>
        </p:nvSpPr>
        <p:spPr>
          <a:xfrm rot="0">
            <a:off x="1447700" y="2511608"/>
            <a:ext cx="6353526"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Classifier / Predictor Evaluation</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8147363" y="1228747"/>
            <a:ext cx="9111937"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Holdout, random sampling</a:t>
            </a:r>
          </a:p>
          <a:p>
            <a:pPr marL="596962" indent="-298481" lvl="1">
              <a:lnSpc>
                <a:spcPts val="3870"/>
              </a:lnSpc>
              <a:buFont typeface="Arial"/>
              <a:buChar char="•"/>
            </a:pPr>
            <a:r>
              <a:rPr lang="en-US" sz="2764">
                <a:solidFill>
                  <a:srgbClr val="FFFFFF"/>
                </a:solidFill>
                <a:latin typeface="Open Sauce"/>
              </a:rPr>
              <a:t>Cross-validation</a:t>
            </a:r>
          </a:p>
          <a:p>
            <a:pPr marL="1193925" indent="-397975" lvl="2">
              <a:lnSpc>
                <a:spcPts val="3870"/>
              </a:lnSpc>
              <a:buFont typeface="Arial"/>
              <a:buChar char="⚬"/>
            </a:pPr>
            <a:r>
              <a:rPr lang="en-US" sz="2764">
                <a:solidFill>
                  <a:srgbClr val="FFFFFF"/>
                </a:solidFill>
                <a:latin typeface="Open Sauce"/>
              </a:rPr>
              <a:t>divide into k subsamples</a:t>
            </a:r>
          </a:p>
          <a:p>
            <a:pPr marL="1193925" indent="-397975" lvl="2">
              <a:lnSpc>
                <a:spcPts val="3870"/>
              </a:lnSpc>
              <a:buFont typeface="Arial"/>
              <a:buChar char="⚬"/>
            </a:pPr>
            <a:r>
              <a:rPr lang="en-US" sz="2764">
                <a:solidFill>
                  <a:srgbClr val="FFFFFF"/>
                </a:solidFill>
                <a:latin typeface="Open Sauce"/>
              </a:rPr>
              <a:t>use k-1 subsamples for training, one for testing --- k-fold cross validation</a:t>
            </a:r>
          </a:p>
          <a:p>
            <a:pPr marL="596962" indent="-298481" lvl="1">
              <a:lnSpc>
                <a:spcPts val="3870"/>
              </a:lnSpc>
              <a:buFont typeface="Arial"/>
              <a:buChar char="•"/>
            </a:pPr>
            <a:r>
              <a:rPr lang="en-US" sz="2764">
                <a:solidFill>
                  <a:srgbClr val="FFFFFF"/>
                </a:solidFill>
                <a:latin typeface="Open Sauce"/>
              </a:rPr>
              <a:t>Bootstrapping (e.g., .632 bootstrapping)</a:t>
            </a:r>
          </a:p>
          <a:p>
            <a:pPr marL="1193925" indent="-397975" lvl="2">
              <a:lnSpc>
                <a:spcPts val="3870"/>
              </a:lnSpc>
              <a:buFont typeface="Arial"/>
              <a:buChar char="⚬"/>
            </a:pPr>
            <a:r>
              <a:rPr lang="en-US" sz="2764">
                <a:solidFill>
                  <a:srgbClr val="FFFFFF"/>
                </a:solidFill>
                <a:latin typeface="Open Sauce"/>
              </a:rPr>
              <a:t>sample with replacement =&gt; training data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5624030" y="3389246"/>
            <a:ext cx="7039939" cy="6303201"/>
          </a:xfrm>
          <a:custGeom>
            <a:avLst/>
            <a:gdLst/>
            <a:ahLst/>
            <a:cxnLst/>
            <a:rect r="r" b="b" t="t" l="l"/>
            <a:pathLst>
              <a:path h="6303201" w="7039939">
                <a:moveTo>
                  <a:pt x="0" y="0"/>
                </a:moveTo>
                <a:lnTo>
                  <a:pt x="7039940" y="0"/>
                </a:lnTo>
                <a:lnTo>
                  <a:pt x="7039940" y="6303201"/>
                </a:lnTo>
                <a:lnTo>
                  <a:pt x="0" y="6303201"/>
                </a:lnTo>
                <a:lnTo>
                  <a:pt x="0" y="0"/>
                </a:lnTo>
                <a:close/>
              </a:path>
            </a:pathLst>
          </a:custGeom>
          <a:blipFill>
            <a:blip r:embed="rId4"/>
            <a:stretch>
              <a:fillRect l="0" t="0" r="0" b="0"/>
            </a:stretch>
          </a:blipFill>
        </p:spPr>
      </p:sp>
      <p:sp>
        <p:nvSpPr>
          <p:cNvPr name="TextBox 4" id="4"/>
          <p:cNvSpPr txBox="true"/>
          <p:nvPr/>
        </p:nvSpPr>
        <p:spPr>
          <a:xfrm rot="0">
            <a:off x="2968686" y="40317"/>
            <a:ext cx="12625070"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Predictor Error Measures</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1204" t="0" r="-41204"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2099092" y="7289145"/>
            <a:ext cx="3794582" cy="1153255"/>
          </a:xfrm>
          <a:custGeom>
            <a:avLst/>
            <a:gdLst/>
            <a:ahLst/>
            <a:cxnLst/>
            <a:rect r="r" b="b" t="t" l="l"/>
            <a:pathLst>
              <a:path h="1153255" w="3794582">
                <a:moveTo>
                  <a:pt x="0" y="0"/>
                </a:moveTo>
                <a:lnTo>
                  <a:pt x="3794582" y="0"/>
                </a:lnTo>
                <a:lnTo>
                  <a:pt x="3794582" y="1153256"/>
                </a:lnTo>
                <a:lnTo>
                  <a:pt x="0" y="1153256"/>
                </a:lnTo>
                <a:lnTo>
                  <a:pt x="0" y="0"/>
                </a:lnTo>
                <a:close/>
              </a:path>
            </a:pathLst>
          </a:custGeom>
          <a:blipFill>
            <a:blip r:embed="rId5"/>
            <a:stretch>
              <a:fillRect l="0" t="0" r="0" b="0"/>
            </a:stretch>
          </a:blipFill>
        </p:spPr>
      </p:sp>
      <p:sp>
        <p:nvSpPr>
          <p:cNvPr name="Freeform 5" id="5"/>
          <p:cNvSpPr/>
          <p:nvPr/>
        </p:nvSpPr>
        <p:spPr>
          <a:xfrm flipH="false" flipV="false" rot="0">
            <a:off x="346866" y="8552016"/>
            <a:ext cx="9711694" cy="980572"/>
          </a:xfrm>
          <a:custGeom>
            <a:avLst/>
            <a:gdLst/>
            <a:ahLst/>
            <a:cxnLst/>
            <a:rect r="r" b="b" t="t" l="l"/>
            <a:pathLst>
              <a:path h="980572" w="9711694">
                <a:moveTo>
                  <a:pt x="0" y="0"/>
                </a:moveTo>
                <a:lnTo>
                  <a:pt x="9711694" y="0"/>
                </a:lnTo>
                <a:lnTo>
                  <a:pt x="9711694" y="980572"/>
                </a:lnTo>
                <a:lnTo>
                  <a:pt x="0" y="980572"/>
                </a:lnTo>
                <a:lnTo>
                  <a:pt x="0" y="0"/>
                </a:lnTo>
                <a:close/>
              </a:path>
            </a:pathLst>
          </a:custGeom>
          <a:blipFill>
            <a:blip r:embed="rId6"/>
            <a:stretch>
              <a:fillRect l="0" t="0" r="0" b="0"/>
            </a:stretch>
          </a:blipFill>
        </p:spPr>
      </p:sp>
      <p:sp>
        <p:nvSpPr>
          <p:cNvPr name="TextBox 6" id="6"/>
          <p:cNvSpPr txBox="true"/>
          <p:nvPr/>
        </p:nvSpPr>
        <p:spPr>
          <a:xfrm rot="0">
            <a:off x="322466" y="1754116"/>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Model Selection</a:t>
            </a:r>
          </a:p>
        </p:txBody>
      </p:sp>
      <p:sp>
        <p:nvSpPr>
          <p:cNvPr name="TextBox 7" id="7"/>
          <p:cNvSpPr txBox="true"/>
          <p:nvPr/>
        </p:nvSpPr>
        <p:spPr>
          <a:xfrm rot="0">
            <a:off x="322466" y="4284501"/>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Choose between two models M1 and M2</a:t>
            </a:r>
          </a:p>
          <a:p>
            <a:pPr marL="596962" indent="-298481" lvl="1">
              <a:lnSpc>
                <a:spcPts val="3870"/>
              </a:lnSpc>
              <a:buFont typeface="Arial"/>
              <a:buChar char="•"/>
            </a:pPr>
            <a:r>
              <a:rPr lang="en-US" sz="2764">
                <a:solidFill>
                  <a:srgbClr val="FFFFFF"/>
                </a:solidFill>
                <a:latin typeface="Open Sauce"/>
              </a:rPr>
              <a:t>Mean error rate? (k-fold cross validation)</a:t>
            </a:r>
          </a:p>
          <a:p>
            <a:pPr marL="1193925" indent="-397975" lvl="2">
              <a:lnSpc>
                <a:spcPts val="3870"/>
              </a:lnSpc>
              <a:buFont typeface="Arial"/>
              <a:buChar char="⚬"/>
            </a:pPr>
            <a:r>
              <a:rPr lang="en-US" sz="2764">
                <a:solidFill>
                  <a:srgbClr val="FFFFFF"/>
                </a:solidFill>
                <a:latin typeface="Open Sauce"/>
              </a:rPr>
              <a:t>estimated error on future data</a:t>
            </a:r>
          </a:p>
          <a:p>
            <a:pPr marL="596962" indent="-298481" lvl="1">
              <a:lnSpc>
                <a:spcPts val="3870"/>
              </a:lnSpc>
              <a:buFont typeface="Arial"/>
              <a:buChar char="•"/>
            </a:pPr>
            <a:r>
              <a:rPr lang="en-US" sz="2764">
                <a:solidFill>
                  <a:srgbClr val="FFFFFF"/>
                </a:solidFill>
                <a:latin typeface="Open Sauce"/>
              </a:rPr>
              <a:t>Difference between error rates of M1 &amp; M2</a:t>
            </a:r>
          </a:p>
          <a:p>
            <a:pPr marL="1193925" indent="-397975" lvl="2">
              <a:lnSpc>
                <a:spcPts val="3870"/>
              </a:lnSpc>
              <a:buFont typeface="Arial"/>
              <a:buChar char="⚬"/>
            </a:pPr>
            <a:r>
              <a:rPr lang="en-US" sz="2764">
                <a:solidFill>
                  <a:srgbClr val="FFFFFF"/>
                </a:solidFill>
                <a:latin typeface="Open Sauce"/>
              </a:rPr>
              <a:t>statistically significant? or by chance?</a:t>
            </a:r>
          </a:p>
          <a:p>
            <a:pPr>
              <a:lnSpc>
                <a:spcPts val="3870"/>
              </a:lnSpc>
            </a:pPr>
          </a:p>
          <a:p>
            <a:pPr algn="l" marL="596962" indent="-298481" lvl="1">
              <a:lnSpc>
                <a:spcPts val="3870"/>
              </a:lnSpc>
              <a:buFont typeface="Arial"/>
              <a:buChar char="•"/>
            </a:pPr>
            <a:r>
              <a:rPr lang="en-US" sz="2764">
                <a:solidFill>
                  <a:srgbClr val="FFFFFF"/>
                </a:solidFill>
                <a:latin typeface="Open Sauce"/>
              </a:rPr>
              <a:t>t-test</a:t>
            </a:r>
          </a:p>
        </p:txBody>
      </p:sp>
      <p:sp>
        <p:nvSpPr>
          <p:cNvPr name="TextBox 8" id="8"/>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9144000" y="4070663"/>
            <a:ext cx="9133072" cy="3844069"/>
          </a:xfrm>
          <a:custGeom>
            <a:avLst/>
            <a:gdLst/>
            <a:ahLst/>
            <a:cxnLst/>
            <a:rect r="r" b="b" t="t" l="l"/>
            <a:pathLst>
              <a:path h="3844069" w="9133072">
                <a:moveTo>
                  <a:pt x="0" y="0"/>
                </a:moveTo>
                <a:lnTo>
                  <a:pt x="9133072" y="0"/>
                </a:lnTo>
                <a:lnTo>
                  <a:pt x="9133072" y="3844069"/>
                </a:lnTo>
                <a:lnTo>
                  <a:pt x="0" y="3844069"/>
                </a:lnTo>
                <a:lnTo>
                  <a:pt x="0" y="0"/>
                </a:lnTo>
                <a:close/>
              </a:path>
            </a:pathLst>
          </a:custGeom>
          <a:blipFill>
            <a:blip r:embed="rId4"/>
            <a:stretch>
              <a:fillRect l="0" t="0" r="0" b="0"/>
            </a:stretch>
          </a:blipFill>
        </p:spPr>
      </p:sp>
      <p:sp>
        <p:nvSpPr>
          <p:cNvPr name="TextBox 4" id="4"/>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T-test Example</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0" y="3770626"/>
            <a:ext cx="9144000"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10-fold cross-validation: 10 pairs of error values</a:t>
            </a:r>
          </a:p>
          <a:p>
            <a:pPr marL="596962" indent="-298481" lvl="1">
              <a:lnSpc>
                <a:spcPts val="3870"/>
              </a:lnSpc>
              <a:buFont typeface="Arial"/>
              <a:buChar char="•"/>
            </a:pPr>
            <a:r>
              <a:rPr lang="en-US" sz="2764">
                <a:solidFill>
                  <a:srgbClr val="FFFFFF"/>
                </a:solidFill>
                <a:latin typeface="Open Sauce"/>
              </a:rPr>
              <a:t>T-table (e.g., https://www.itl.nist.gov/div898/handbook/eda/section3/eda3672.htm)</a:t>
            </a:r>
          </a:p>
          <a:p>
            <a:pPr marL="596962" indent="-298481" lvl="1">
              <a:lnSpc>
                <a:spcPts val="3870"/>
              </a:lnSpc>
              <a:buFont typeface="Arial"/>
              <a:buChar char="•"/>
            </a:pPr>
            <a:r>
              <a:rPr lang="en-US" sz="2764">
                <a:solidFill>
                  <a:srgbClr val="FFFFFF"/>
                </a:solidFill>
                <a:latin typeface="Open Sauce"/>
              </a:rPr>
              <a:t>Degree of freedom: v = 10-1 = 9</a:t>
            </a:r>
          </a:p>
          <a:p>
            <a:pPr marL="596962" indent="-298481" lvl="1">
              <a:lnSpc>
                <a:spcPts val="3870"/>
              </a:lnSpc>
              <a:buFont typeface="Arial"/>
              <a:buChar char="•"/>
            </a:pPr>
            <a:r>
              <a:rPr lang="en-US" sz="2764">
                <a:solidFill>
                  <a:srgbClr val="FFFFFF"/>
                </a:solidFill>
                <a:latin typeface="Open Sauce"/>
              </a:rPr>
              <a:t>Significance level: a = 0.05</a:t>
            </a:r>
          </a:p>
          <a:p>
            <a:pPr marL="596962" indent="-298481" lvl="1">
              <a:lnSpc>
                <a:spcPts val="3870"/>
              </a:lnSpc>
              <a:buFont typeface="Arial"/>
              <a:buChar char="•"/>
            </a:pPr>
            <a:r>
              <a:rPr lang="en-US" sz="2764">
                <a:solidFill>
                  <a:srgbClr val="FFFFFF"/>
                </a:solidFill>
                <a:latin typeface="Open Sauce"/>
              </a:rPr>
              <a:t>Two-sided test: 1-a/2 = 1-0.05/2 = 0.975</a:t>
            </a:r>
          </a:p>
          <a:p>
            <a:pPr marL="596962" indent="-298481" lvl="1">
              <a:lnSpc>
                <a:spcPts val="3870"/>
              </a:lnSpc>
              <a:buFont typeface="Arial"/>
              <a:buChar char="•"/>
            </a:pPr>
            <a:r>
              <a:rPr lang="en-US" sz="2764">
                <a:solidFill>
                  <a:srgbClr val="FFFFFF"/>
                </a:solidFill>
                <a:latin typeface="Open Sauce"/>
              </a:rPr>
              <a:t>Check T-table (v=9, 0.975): critical value is 2.262</a:t>
            </a:r>
          </a:p>
          <a:p>
            <a:pPr algn="l" marL="596962" indent="-298481" lvl="1">
              <a:lnSpc>
                <a:spcPts val="3870"/>
              </a:lnSpc>
              <a:buFont typeface="Arial"/>
              <a:buChar char="•"/>
            </a:pPr>
            <a:r>
              <a:rPr lang="en-US" sz="2764">
                <a:solidFill>
                  <a:srgbClr val="FFFFFF"/>
                </a:solidFill>
                <a:latin typeface="Open Sauce"/>
              </a:rPr>
              <a:t>Compute t, statistically significant if t &gt; 2.262</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10774627" y="3153087"/>
            <a:ext cx="5879965" cy="6661219"/>
          </a:xfrm>
          <a:custGeom>
            <a:avLst/>
            <a:gdLst/>
            <a:ahLst/>
            <a:cxnLst/>
            <a:rect r="r" b="b" t="t" l="l"/>
            <a:pathLst>
              <a:path h="6661219" w="5879965">
                <a:moveTo>
                  <a:pt x="0" y="0"/>
                </a:moveTo>
                <a:lnTo>
                  <a:pt x="5879966" y="0"/>
                </a:lnTo>
                <a:lnTo>
                  <a:pt x="5879966" y="6661219"/>
                </a:lnTo>
                <a:lnTo>
                  <a:pt x="0" y="6661219"/>
                </a:lnTo>
                <a:lnTo>
                  <a:pt x="0" y="0"/>
                </a:lnTo>
                <a:close/>
              </a:path>
            </a:pathLst>
          </a:custGeom>
          <a:blipFill>
            <a:blip r:embed="rId4"/>
            <a:stretch>
              <a:fillRect l="0" t="0" r="0" b="0"/>
            </a:stretch>
          </a:blipFill>
        </p:spPr>
      </p:sp>
      <p:sp>
        <p:nvSpPr>
          <p:cNvPr name="TextBox 4" id="4"/>
          <p:cNvSpPr txBox="true"/>
          <p:nvPr/>
        </p:nvSpPr>
        <p:spPr>
          <a:xfrm rot="0">
            <a:off x="2968686" y="40317"/>
            <a:ext cx="14290614" cy="3169920"/>
          </a:xfrm>
          <a:prstGeom prst="rect">
            <a:avLst/>
          </a:prstGeom>
        </p:spPr>
        <p:txBody>
          <a:bodyPr anchor="t" rtlCol="false" tIns="0" lIns="0" bIns="0" rIns="0">
            <a:spAutoFit/>
          </a:bodyPr>
          <a:lstStyle/>
          <a:p>
            <a:pPr algn="ctr">
              <a:lnSpc>
                <a:spcPts val="12240"/>
              </a:lnSpc>
            </a:pPr>
            <a:r>
              <a:rPr lang="en-US" sz="12000">
                <a:solidFill>
                  <a:srgbClr val="FFEC6A"/>
                </a:solidFill>
                <a:latin typeface="Darker Grotesque Bold"/>
              </a:rPr>
              <a:t>Model Selection: </a:t>
            </a:r>
          </a:p>
          <a:p>
            <a:pPr algn="ctr" marL="0" indent="0" lvl="0">
              <a:lnSpc>
                <a:spcPts val="12240"/>
              </a:lnSpc>
              <a:spcBef>
                <a:spcPct val="0"/>
              </a:spcBef>
            </a:pPr>
            <a:r>
              <a:rPr lang="en-US" sz="12000">
                <a:solidFill>
                  <a:srgbClr val="FFEC6A"/>
                </a:solidFill>
                <a:latin typeface="Darker Grotesque Bold"/>
              </a:rPr>
              <a:t>ROC Curves</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2206783" y="4322363"/>
            <a:ext cx="7907210"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Visual comparison of models</a:t>
            </a:r>
          </a:p>
          <a:p>
            <a:pPr marL="596962" indent="-298481" lvl="1">
              <a:lnSpc>
                <a:spcPts val="3870"/>
              </a:lnSpc>
              <a:buFont typeface="Arial"/>
              <a:buChar char="•"/>
            </a:pPr>
            <a:r>
              <a:rPr lang="en-US" sz="2764">
                <a:solidFill>
                  <a:srgbClr val="FFFFFF"/>
                </a:solidFill>
                <a:latin typeface="Open Sauce"/>
              </a:rPr>
              <a:t>X: false positive rate</a:t>
            </a:r>
          </a:p>
          <a:p>
            <a:pPr marL="1193925" indent="-397975" lvl="2">
              <a:lnSpc>
                <a:spcPts val="3870"/>
              </a:lnSpc>
              <a:buFont typeface="Arial"/>
              <a:buChar char="⚬"/>
            </a:pPr>
            <a:r>
              <a:rPr lang="en-US" sz="2764">
                <a:solidFill>
                  <a:srgbClr val="FFFFFF"/>
                </a:solidFill>
                <a:latin typeface="Open Sauce"/>
              </a:rPr>
              <a:t>f_pos / neg</a:t>
            </a:r>
          </a:p>
          <a:p>
            <a:pPr marL="596962" indent="-298481" lvl="1">
              <a:lnSpc>
                <a:spcPts val="3870"/>
              </a:lnSpc>
              <a:buFont typeface="Arial"/>
              <a:buChar char="•"/>
            </a:pPr>
            <a:r>
              <a:rPr lang="en-US" sz="2764">
                <a:solidFill>
                  <a:srgbClr val="FFFFFF"/>
                </a:solidFill>
                <a:latin typeface="Open Sauce"/>
              </a:rPr>
              <a:t>Y: true positive rate</a:t>
            </a:r>
          </a:p>
          <a:p>
            <a:pPr marL="1193925" indent="-397975" lvl="2">
              <a:lnSpc>
                <a:spcPts val="3870"/>
              </a:lnSpc>
              <a:buFont typeface="Arial"/>
              <a:buChar char="⚬"/>
            </a:pPr>
            <a:r>
              <a:rPr lang="en-US" sz="2764">
                <a:solidFill>
                  <a:srgbClr val="FFFFFF"/>
                </a:solidFill>
                <a:latin typeface="Open Sauce"/>
              </a:rPr>
              <a:t>t_pos / pos</a:t>
            </a:r>
          </a:p>
          <a:p>
            <a:pPr marL="596962" indent="-298481" lvl="1">
              <a:lnSpc>
                <a:spcPts val="3870"/>
              </a:lnSpc>
              <a:buFont typeface="Arial"/>
              <a:buChar char="•"/>
            </a:pPr>
            <a:r>
              <a:rPr lang="en-US" sz="2764">
                <a:solidFill>
                  <a:srgbClr val="FFFFFF"/>
                </a:solidFill>
                <a:latin typeface="Open Sauce"/>
              </a:rPr>
              <a:t>Area below curve:</a:t>
            </a:r>
          </a:p>
          <a:p>
            <a:pPr algn="l" marL="1193925" indent="-397975" lvl="2">
              <a:lnSpc>
                <a:spcPts val="3870"/>
              </a:lnSpc>
              <a:buFont typeface="Arial"/>
              <a:buChar char="⚬"/>
            </a:pPr>
            <a:r>
              <a:rPr lang="en-US" sz="2764">
                <a:solidFill>
                  <a:srgbClr val="FFFFFF"/>
                </a:solidFill>
                <a:latin typeface="Open Sauce"/>
              </a:rPr>
              <a:t>accuracy, diagonal line: 0.5 accuracy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Classification: Concepts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Decision Tree Induction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Bayesian classification</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Rule-based </a:t>
            </a:r>
            <a:r>
              <a:rPr lang="en-US" sz="2764">
                <a:solidFill>
                  <a:srgbClr val="FFFFFF"/>
                </a:solidFill>
                <a:latin typeface="Open Sauce"/>
              </a:rPr>
              <a:t>classification</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Model evaluation and </a:t>
            </a:r>
            <a:r>
              <a:rPr lang="en-US" sz="2764">
                <a:solidFill>
                  <a:srgbClr val="FFFFFF"/>
                </a:solidFill>
                <a:latin typeface="Open Sauce"/>
              </a:rPr>
              <a:t>selection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958469"/>
          </a:xfrm>
          <a:prstGeom prst="rect">
            <a:avLst/>
          </a:prstGeom>
        </p:spPr>
        <p:txBody>
          <a:bodyPr anchor="t" rtlCol="false" tIns="0" lIns="0" bIns="0" rIns="0">
            <a:spAutoFit/>
          </a:bodyPr>
          <a:lstStyle/>
          <a:p>
            <a:pPr>
              <a:lnSpc>
                <a:spcPts val="3870"/>
              </a:lnSpc>
            </a:pPr>
            <a:r>
              <a:rPr lang="en-US" sz="2764">
                <a:solidFill>
                  <a:srgbClr val="FFEC6A"/>
                </a:solidFill>
                <a:latin typeface="Open Sauce"/>
              </a:rPr>
              <a:t>Improve classification</a:t>
            </a:r>
          </a:p>
          <a:p>
            <a:pPr>
              <a:lnSpc>
                <a:spcPts val="3870"/>
              </a:lnSpc>
            </a:pPr>
            <a:r>
              <a:rPr lang="en-US" sz="2764">
                <a:solidFill>
                  <a:srgbClr val="FFEC6A"/>
                </a:solidFill>
                <a:latin typeface="Open Sauce"/>
              </a:rPr>
              <a:t>accuracy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9328172" y="4223198"/>
            <a:ext cx="8761942" cy="3859008"/>
          </a:xfrm>
          <a:custGeom>
            <a:avLst/>
            <a:gdLst/>
            <a:ahLst/>
            <a:cxnLst/>
            <a:rect r="r" b="b" t="t" l="l"/>
            <a:pathLst>
              <a:path h="3859008" w="8761942">
                <a:moveTo>
                  <a:pt x="0" y="0"/>
                </a:moveTo>
                <a:lnTo>
                  <a:pt x="8761942" y="0"/>
                </a:lnTo>
                <a:lnTo>
                  <a:pt x="8761942" y="3859008"/>
                </a:lnTo>
                <a:lnTo>
                  <a:pt x="0" y="3859008"/>
                </a:lnTo>
                <a:lnTo>
                  <a:pt x="0" y="0"/>
                </a:lnTo>
                <a:close/>
              </a:path>
            </a:pathLst>
          </a:custGeom>
          <a:blipFill>
            <a:blip r:embed="rId4"/>
            <a:stretch>
              <a:fillRect l="0" t="0" r="0" b="0"/>
            </a:stretch>
          </a:blipFill>
        </p:spPr>
      </p:sp>
      <p:grpSp>
        <p:nvGrpSpPr>
          <p:cNvPr name="Group 4" id="4"/>
          <p:cNvGrpSpPr/>
          <p:nvPr/>
        </p:nvGrpSpPr>
        <p:grpSpPr>
          <a:xfrm rot="0">
            <a:off x="9328172" y="4223198"/>
            <a:ext cx="1519499" cy="1634933"/>
            <a:chOff x="0" y="0"/>
            <a:chExt cx="400197" cy="430600"/>
          </a:xfrm>
        </p:grpSpPr>
        <p:sp>
          <p:nvSpPr>
            <p:cNvPr name="Freeform 5" id="5"/>
            <p:cNvSpPr/>
            <p:nvPr/>
          </p:nvSpPr>
          <p:spPr>
            <a:xfrm flipH="false" flipV="false" rot="0">
              <a:off x="0" y="0"/>
              <a:ext cx="400197" cy="430600"/>
            </a:xfrm>
            <a:custGeom>
              <a:avLst/>
              <a:gdLst/>
              <a:ahLst/>
              <a:cxnLst/>
              <a:rect r="r" b="b" t="t" l="l"/>
              <a:pathLst>
                <a:path h="430600" w="400197">
                  <a:moveTo>
                    <a:pt x="0" y="0"/>
                  </a:moveTo>
                  <a:lnTo>
                    <a:pt x="400197" y="0"/>
                  </a:lnTo>
                  <a:lnTo>
                    <a:pt x="400197" y="430600"/>
                  </a:lnTo>
                  <a:lnTo>
                    <a:pt x="0" y="430600"/>
                  </a:lnTo>
                  <a:close/>
                </a:path>
              </a:pathLst>
            </a:custGeom>
            <a:solidFill>
              <a:srgbClr val="FFFFFF"/>
            </a:solidFill>
          </p:spPr>
        </p:sp>
        <p:sp>
          <p:nvSpPr>
            <p:cNvPr name="TextBox 6" id="6"/>
            <p:cNvSpPr txBox="true"/>
            <p:nvPr/>
          </p:nvSpPr>
          <p:spPr>
            <a:xfrm>
              <a:off x="0" y="-38100"/>
              <a:ext cx="400197" cy="4687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Ensemble Methods</a:t>
            </a:r>
          </a:p>
        </p:txBody>
      </p:sp>
      <p:sp>
        <p:nvSpPr>
          <p:cNvPr name="TextBox 8" id="8"/>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9" id="9"/>
          <p:cNvSpPr txBox="true"/>
          <p:nvPr/>
        </p:nvSpPr>
        <p:spPr>
          <a:xfrm rot="0">
            <a:off x="2206783" y="4808138"/>
            <a:ext cx="6937217"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Use a combination of multiple models to increase </a:t>
            </a:r>
            <a:r>
              <a:rPr lang="en-US" sz="2764">
                <a:solidFill>
                  <a:srgbClr val="FFFFFF"/>
                </a:solidFill>
                <a:latin typeface="Open Sauce"/>
              </a:rPr>
              <a:t>accuracy</a:t>
            </a:r>
          </a:p>
          <a:p>
            <a:pPr marL="596962" indent="-298481" lvl="1">
              <a:lnSpc>
                <a:spcPts val="3870"/>
              </a:lnSpc>
              <a:buFont typeface="Arial"/>
              <a:buChar char="•"/>
            </a:pPr>
            <a:r>
              <a:rPr lang="en-US" sz="2764">
                <a:solidFill>
                  <a:srgbClr val="FFFFFF"/>
                </a:solidFill>
                <a:latin typeface="Open Sauce"/>
              </a:rPr>
              <a:t>Popular ensemble methods</a:t>
            </a:r>
          </a:p>
          <a:p>
            <a:pPr marL="1193925" indent="-397975" lvl="2">
              <a:lnSpc>
                <a:spcPts val="3870"/>
              </a:lnSpc>
              <a:buFont typeface="Arial"/>
              <a:buChar char="⚬"/>
            </a:pPr>
            <a:r>
              <a:rPr lang="en-US" sz="2764">
                <a:solidFill>
                  <a:srgbClr val="FFFFFF"/>
                </a:solidFill>
                <a:latin typeface="Open Sauce"/>
              </a:rPr>
              <a:t>bagging: equal-weight votes</a:t>
            </a:r>
          </a:p>
          <a:p>
            <a:pPr algn="l" marL="1193925" indent="-397975" lvl="2">
              <a:lnSpc>
                <a:spcPts val="3870"/>
              </a:lnSpc>
              <a:buFont typeface="Arial"/>
              <a:buChar char="⚬"/>
            </a:pPr>
            <a:r>
              <a:rPr lang="en-US" sz="2764">
                <a:solidFill>
                  <a:srgbClr val="FFFFFF"/>
                </a:solidFill>
                <a:latin typeface="Open Sauce"/>
              </a:rPr>
              <a:t>boosting: weighted votes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68328"/>
            <a:ext cx="984023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Bagging: Bootstrap Aggregation</a:t>
            </a:r>
          </a:p>
        </p:txBody>
      </p:sp>
      <p:sp>
        <p:nvSpPr>
          <p:cNvPr name="TextBox 5" id="5"/>
          <p:cNvSpPr txBox="true"/>
          <p:nvPr/>
        </p:nvSpPr>
        <p:spPr>
          <a:xfrm rot="0">
            <a:off x="322466" y="4420896"/>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Analogy: diagnosis by </a:t>
            </a:r>
            <a:r>
              <a:rPr lang="en-US" sz="2764">
                <a:solidFill>
                  <a:srgbClr val="FFFFFF"/>
                </a:solidFill>
                <a:latin typeface="Open Sauce"/>
              </a:rPr>
              <a:t>multiple doctors</a:t>
            </a:r>
          </a:p>
          <a:p>
            <a:pPr marL="1193925" indent="-397975" lvl="2">
              <a:lnSpc>
                <a:spcPts val="3870"/>
              </a:lnSpc>
              <a:buFont typeface="Arial"/>
              <a:buChar char="⚬"/>
            </a:pPr>
            <a:r>
              <a:rPr lang="en-US" sz="2764">
                <a:solidFill>
                  <a:srgbClr val="FFFFFF"/>
                </a:solidFill>
                <a:latin typeface="Open Sauce"/>
              </a:rPr>
              <a:t>multiple doctors’ majority vote</a:t>
            </a:r>
          </a:p>
          <a:p>
            <a:pPr marL="596962" indent="-298481" lvl="1">
              <a:lnSpc>
                <a:spcPts val="3870"/>
              </a:lnSpc>
              <a:buFont typeface="Arial"/>
              <a:buChar char="•"/>
            </a:pPr>
            <a:r>
              <a:rPr lang="en-US" sz="2764">
                <a:solidFill>
                  <a:srgbClr val="FFFFFF"/>
                </a:solidFill>
                <a:latin typeface="Open Sauce"/>
              </a:rPr>
              <a:t>Training: given a data set D of d tuples</a:t>
            </a:r>
          </a:p>
          <a:p>
            <a:pPr marL="1193925" indent="-397975" lvl="2">
              <a:lnSpc>
                <a:spcPts val="3870"/>
              </a:lnSpc>
              <a:buFont typeface="Arial"/>
              <a:buChar char="⚬"/>
            </a:pPr>
            <a:r>
              <a:rPr lang="en-US" sz="2764">
                <a:solidFill>
                  <a:srgbClr val="FFFFFF"/>
                </a:solidFill>
                <a:latin typeface="Open Sauce"/>
              </a:rPr>
              <a:t>training set Di: d tuples sampled randomly with replacement (i.e., bootstrap)</a:t>
            </a:r>
          </a:p>
          <a:p>
            <a:pPr marL="1193925" indent="-397975" lvl="2">
              <a:lnSpc>
                <a:spcPts val="3870"/>
              </a:lnSpc>
              <a:buFont typeface="Arial"/>
              <a:buChar char="⚬"/>
            </a:pPr>
            <a:r>
              <a:rPr lang="en-US" sz="2764">
                <a:solidFill>
                  <a:srgbClr val="FFFFFF"/>
                </a:solidFill>
                <a:latin typeface="Open Sauce"/>
              </a:rPr>
              <a:t>classifier Mi is learned for Di</a:t>
            </a:r>
          </a:p>
          <a:p>
            <a:pPr marL="596962" indent="-298481" lvl="1">
              <a:lnSpc>
                <a:spcPts val="3870"/>
              </a:lnSpc>
              <a:buFont typeface="Arial"/>
              <a:buChar char="•"/>
            </a:pPr>
            <a:r>
              <a:rPr lang="en-US" sz="2764">
                <a:solidFill>
                  <a:srgbClr val="FFFFFF"/>
                </a:solidFill>
                <a:latin typeface="Open Sauce"/>
              </a:rPr>
              <a:t>Classification: majority vote</a:t>
            </a:r>
          </a:p>
          <a:p>
            <a:pPr algn="l" marL="1193925" indent="-397975" lvl="2">
              <a:lnSpc>
                <a:spcPts val="3870"/>
              </a:lnSpc>
              <a:buFont typeface="Arial"/>
              <a:buChar char="⚬"/>
            </a:pPr>
            <a:r>
              <a:rPr lang="en-US" sz="2764">
                <a:solidFill>
                  <a:srgbClr val="FFFFFF"/>
                </a:solidFill>
                <a:latin typeface="Open Sauce"/>
              </a:rPr>
              <a:t>Prediction: average of multiple predictions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121160" t="0" r="-12116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Bayesian Classification</a:t>
            </a:r>
          </a:p>
        </p:txBody>
      </p:sp>
      <p:sp>
        <p:nvSpPr>
          <p:cNvPr name="TextBox 5" id="5"/>
          <p:cNvSpPr txBox="true"/>
          <p:nvPr/>
        </p:nvSpPr>
        <p:spPr>
          <a:xfrm rot="0">
            <a:off x="322466" y="5026787"/>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 statistical classifier:</a:t>
            </a:r>
          </a:p>
          <a:p>
            <a:pPr marL="1193925" indent="-397975" lvl="2">
              <a:lnSpc>
                <a:spcPts val="3870"/>
              </a:lnSpc>
              <a:buFont typeface="Arial"/>
              <a:buChar char="⚬"/>
            </a:pPr>
            <a:r>
              <a:rPr lang="en-US" sz="2764">
                <a:solidFill>
                  <a:srgbClr val="FFFFFF"/>
                </a:solidFill>
                <a:latin typeface="Open Sauce"/>
              </a:rPr>
              <a:t>predicts class membership probabilities</a:t>
            </a:r>
          </a:p>
          <a:p>
            <a:pPr marL="596962" indent="-298481" lvl="1">
              <a:lnSpc>
                <a:spcPts val="3870"/>
              </a:lnSpc>
              <a:buFont typeface="Arial"/>
              <a:buChar char="•"/>
            </a:pPr>
            <a:r>
              <a:rPr lang="en-US" sz="2764">
                <a:solidFill>
                  <a:srgbClr val="FFFFFF"/>
                </a:solidFill>
                <a:latin typeface="Open Sauce"/>
              </a:rPr>
              <a:t>Foundation: based on Bayes’ Theorem</a:t>
            </a:r>
          </a:p>
          <a:p>
            <a:pPr marL="596962" indent="-298481" lvl="1">
              <a:lnSpc>
                <a:spcPts val="3870"/>
              </a:lnSpc>
              <a:buFont typeface="Arial"/>
              <a:buChar char="•"/>
            </a:pPr>
            <a:r>
              <a:rPr lang="en-US" sz="2764">
                <a:solidFill>
                  <a:srgbClr val="FFFFFF"/>
                </a:solidFill>
                <a:latin typeface="Open Sauce"/>
              </a:rPr>
              <a:t>Performance (naïve Bayesian classifier)</a:t>
            </a:r>
          </a:p>
          <a:p>
            <a:pPr marL="1193925" indent="-397975" lvl="2">
              <a:lnSpc>
                <a:spcPts val="3870"/>
              </a:lnSpc>
              <a:buFont typeface="Arial"/>
              <a:buChar char="⚬"/>
            </a:pPr>
            <a:r>
              <a:rPr lang="en-US" sz="2764">
                <a:solidFill>
                  <a:srgbClr val="FFFFFF"/>
                </a:solidFill>
                <a:latin typeface="Open Sauce"/>
              </a:rPr>
              <a:t>comparable to decision tree &amp; some neural network classifiers</a:t>
            </a:r>
          </a:p>
          <a:p>
            <a:pPr algn="l" marL="596962" indent="-298481" lvl="1">
              <a:lnSpc>
                <a:spcPts val="3870"/>
              </a:lnSpc>
              <a:buFont typeface="Arial"/>
              <a:buChar char="•"/>
            </a:pPr>
            <a:r>
              <a:rPr lang="en-US" sz="2764">
                <a:solidFill>
                  <a:srgbClr val="FFFFFF"/>
                </a:solidFill>
                <a:latin typeface="Open Sauce"/>
              </a:rPr>
              <a:t>Incremental</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754116"/>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Boosting</a:t>
            </a:r>
          </a:p>
        </p:txBody>
      </p:sp>
      <p:sp>
        <p:nvSpPr>
          <p:cNvPr name="TextBox 5" id="5"/>
          <p:cNvSpPr txBox="true"/>
          <p:nvPr/>
        </p:nvSpPr>
        <p:spPr>
          <a:xfrm rot="0">
            <a:off x="322466" y="4178008"/>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Analogy: diagnosis by </a:t>
            </a:r>
            <a:r>
              <a:rPr lang="en-US" sz="2764">
                <a:solidFill>
                  <a:srgbClr val="FFFFFF"/>
                </a:solidFill>
                <a:latin typeface="Open Sauce"/>
              </a:rPr>
              <a:t>multiple doctors</a:t>
            </a:r>
          </a:p>
          <a:p>
            <a:pPr marL="1193925" indent="-397975" lvl="2">
              <a:lnSpc>
                <a:spcPts val="3870"/>
              </a:lnSpc>
              <a:buFont typeface="Arial"/>
              <a:buChar char="⚬"/>
            </a:pPr>
            <a:r>
              <a:rPr lang="en-US" sz="2764">
                <a:solidFill>
                  <a:srgbClr val="FFFFFF"/>
                </a:solidFill>
                <a:latin typeface="Open Sauce"/>
              </a:rPr>
              <a:t>weighted by previous diagnosis accuracy</a:t>
            </a:r>
          </a:p>
          <a:p>
            <a:pPr marL="596962" indent="-298481" lvl="1">
              <a:lnSpc>
                <a:spcPts val="3870"/>
              </a:lnSpc>
              <a:buFont typeface="Arial"/>
              <a:buChar char="•"/>
            </a:pPr>
            <a:r>
              <a:rPr lang="en-US" sz="2764">
                <a:solidFill>
                  <a:srgbClr val="FFFFFF"/>
                </a:solidFill>
                <a:latin typeface="Open Sauce"/>
              </a:rPr>
              <a:t>Weights are assigned to each training tuple</a:t>
            </a:r>
          </a:p>
          <a:p>
            <a:pPr marL="596962" indent="-298481" lvl="1">
              <a:lnSpc>
                <a:spcPts val="3870"/>
              </a:lnSpc>
              <a:buFont typeface="Arial"/>
              <a:buChar char="•"/>
            </a:pPr>
            <a:r>
              <a:rPr lang="en-US" sz="2764">
                <a:solidFill>
                  <a:srgbClr val="FFFFFF"/>
                </a:solidFill>
                <a:latin typeface="Open Sauce"/>
              </a:rPr>
              <a:t>A series of k classifiers is iteratively learned</a:t>
            </a:r>
          </a:p>
          <a:p>
            <a:pPr marL="596962" indent="-298481" lvl="1">
              <a:lnSpc>
                <a:spcPts val="3870"/>
              </a:lnSpc>
              <a:buFont typeface="Arial"/>
              <a:buChar char="•"/>
            </a:pPr>
            <a:r>
              <a:rPr lang="en-US" sz="2764">
                <a:solidFill>
                  <a:srgbClr val="FFFFFF"/>
                </a:solidFill>
                <a:latin typeface="Open Sauce"/>
              </a:rPr>
              <a:t>After classifier Mi is learned, adjust weights so Mi+1 pays more attention to tuples that were misclassified by Mi</a:t>
            </a:r>
          </a:p>
          <a:p>
            <a:pPr algn="l" marL="596962" indent="-298481" lvl="1">
              <a:lnSpc>
                <a:spcPts val="3870"/>
              </a:lnSpc>
              <a:buFont typeface="Arial"/>
              <a:buChar char="•"/>
            </a:pPr>
            <a:r>
              <a:rPr lang="en-US" sz="2764">
                <a:solidFill>
                  <a:srgbClr val="FFFFFF"/>
                </a:solidFill>
                <a:latin typeface="Open Sauce"/>
              </a:rPr>
              <a:t>M* combines the votes of all k classifiers, weighted by individual accuracy</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0084" t="0" r="-40084"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1954060" y="7844798"/>
            <a:ext cx="6325169" cy="1413502"/>
          </a:xfrm>
          <a:custGeom>
            <a:avLst/>
            <a:gdLst/>
            <a:ahLst/>
            <a:cxnLst/>
            <a:rect r="r" b="b" t="t" l="l"/>
            <a:pathLst>
              <a:path h="1413502" w="6325169">
                <a:moveTo>
                  <a:pt x="0" y="0"/>
                </a:moveTo>
                <a:lnTo>
                  <a:pt x="6325169" y="0"/>
                </a:lnTo>
                <a:lnTo>
                  <a:pt x="6325169" y="1413502"/>
                </a:lnTo>
                <a:lnTo>
                  <a:pt x="0" y="1413502"/>
                </a:lnTo>
                <a:lnTo>
                  <a:pt x="0" y="0"/>
                </a:lnTo>
                <a:close/>
              </a:path>
            </a:pathLst>
          </a:custGeom>
          <a:blipFill>
            <a:blip r:embed="rId5"/>
            <a:stretch>
              <a:fillRect l="0" t="0" r="0" b="0"/>
            </a:stretch>
          </a:blipFill>
        </p:spPr>
      </p:sp>
      <p:sp>
        <p:nvSpPr>
          <p:cNvPr name="TextBox 5" id="5"/>
          <p:cNvSpPr txBox="true"/>
          <p:nvPr/>
        </p:nvSpPr>
        <p:spPr>
          <a:xfrm rot="0">
            <a:off x="322466" y="1754116"/>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Adaboost (1)</a:t>
            </a:r>
          </a:p>
        </p:txBody>
      </p:sp>
      <p:sp>
        <p:nvSpPr>
          <p:cNvPr name="TextBox 6" id="6"/>
          <p:cNvSpPr txBox="true"/>
          <p:nvPr/>
        </p:nvSpPr>
        <p:spPr>
          <a:xfrm rot="0">
            <a:off x="322466" y="4313011"/>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 (X1, y1), (X2, y2), ..., (Xd, yd)</a:t>
            </a:r>
          </a:p>
          <a:p>
            <a:pPr marL="596962" indent="-298481" lvl="1">
              <a:lnSpc>
                <a:spcPts val="3870"/>
              </a:lnSpc>
              <a:buFont typeface="Arial"/>
              <a:buChar char="•"/>
            </a:pPr>
            <a:r>
              <a:rPr lang="en-US" sz="2764">
                <a:solidFill>
                  <a:srgbClr val="FFFFFF"/>
                </a:solidFill>
                <a:latin typeface="Open Sauce"/>
              </a:rPr>
              <a:t>Initial weight of each tuple: 1/d</a:t>
            </a:r>
          </a:p>
          <a:p>
            <a:pPr marL="596962" indent="-298481" lvl="1">
              <a:lnSpc>
                <a:spcPts val="3870"/>
              </a:lnSpc>
              <a:buFont typeface="Arial"/>
              <a:buChar char="•"/>
            </a:pPr>
            <a:r>
              <a:rPr lang="en-US" sz="2764">
                <a:solidFill>
                  <a:srgbClr val="FFFFFF"/>
                </a:solidFill>
                <a:latin typeface="Open Sauce"/>
              </a:rPr>
              <a:t>Round i (i=1, ..., k)</a:t>
            </a:r>
          </a:p>
          <a:p>
            <a:pPr marL="1193925" indent="-397975" lvl="2">
              <a:lnSpc>
                <a:spcPts val="3870"/>
              </a:lnSpc>
              <a:buFont typeface="Arial"/>
              <a:buChar char="⚬"/>
            </a:pPr>
            <a:r>
              <a:rPr lang="en-US" sz="2764">
                <a:solidFill>
                  <a:srgbClr val="FFFFFF"/>
                </a:solidFill>
                <a:latin typeface="Open Sauce"/>
              </a:rPr>
              <a:t>Di: sample d tuples w/ replacement from D</a:t>
            </a:r>
          </a:p>
          <a:p>
            <a:pPr marL="1193925" indent="-397975" lvl="2">
              <a:lnSpc>
                <a:spcPts val="3870"/>
              </a:lnSpc>
              <a:buFont typeface="Arial"/>
              <a:buChar char="⚬"/>
            </a:pPr>
            <a:r>
              <a:rPr lang="en-US" sz="2764">
                <a:solidFill>
                  <a:srgbClr val="FFFFFF"/>
                </a:solidFill>
                <a:latin typeface="Open Sauce"/>
              </a:rPr>
              <a:t>Pr(choose tuplej) based on tuplej’s weight</a:t>
            </a:r>
          </a:p>
          <a:p>
            <a:pPr algn="l" marL="1193925" indent="-397975" lvl="2">
              <a:lnSpc>
                <a:spcPts val="3870"/>
              </a:lnSpc>
              <a:buFont typeface="Arial"/>
              <a:buChar char="⚬"/>
            </a:pPr>
            <a:r>
              <a:rPr lang="en-US" sz="2764">
                <a:solidFill>
                  <a:srgbClr val="FFFFFF"/>
                </a:solidFill>
                <a:latin typeface="Open Sauce"/>
              </a:rPr>
              <a:t>Learn Mi from Di, compute its error rate</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0084" t="0" r="-40084"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2584467" y="4502995"/>
            <a:ext cx="4890734" cy="1149688"/>
          </a:xfrm>
          <a:custGeom>
            <a:avLst/>
            <a:gdLst/>
            <a:ahLst/>
            <a:cxnLst/>
            <a:rect r="r" b="b" t="t" l="l"/>
            <a:pathLst>
              <a:path h="1149688" w="4890734">
                <a:moveTo>
                  <a:pt x="0" y="0"/>
                </a:moveTo>
                <a:lnTo>
                  <a:pt x="4890734" y="0"/>
                </a:lnTo>
                <a:lnTo>
                  <a:pt x="4890734" y="1149687"/>
                </a:lnTo>
                <a:lnTo>
                  <a:pt x="0" y="1149687"/>
                </a:lnTo>
                <a:lnTo>
                  <a:pt x="0" y="0"/>
                </a:lnTo>
                <a:close/>
              </a:path>
            </a:pathLst>
          </a:custGeom>
          <a:blipFill>
            <a:blip r:embed="rId5"/>
            <a:stretch>
              <a:fillRect l="0" t="0" r="0" b="0"/>
            </a:stretch>
          </a:blipFill>
        </p:spPr>
      </p:sp>
      <p:sp>
        <p:nvSpPr>
          <p:cNvPr name="Freeform 5" id="5"/>
          <p:cNvSpPr/>
          <p:nvPr/>
        </p:nvSpPr>
        <p:spPr>
          <a:xfrm flipH="false" flipV="false" rot="0">
            <a:off x="2584467" y="6844650"/>
            <a:ext cx="6868439" cy="1273820"/>
          </a:xfrm>
          <a:custGeom>
            <a:avLst/>
            <a:gdLst/>
            <a:ahLst/>
            <a:cxnLst/>
            <a:rect r="r" b="b" t="t" l="l"/>
            <a:pathLst>
              <a:path h="1273820" w="6868439">
                <a:moveTo>
                  <a:pt x="0" y="0"/>
                </a:moveTo>
                <a:lnTo>
                  <a:pt x="6868439" y="0"/>
                </a:lnTo>
                <a:lnTo>
                  <a:pt x="6868439" y="1273821"/>
                </a:lnTo>
                <a:lnTo>
                  <a:pt x="0" y="1273821"/>
                </a:lnTo>
                <a:lnTo>
                  <a:pt x="0" y="0"/>
                </a:lnTo>
                <a:close/>
              </a:path>
            </a:pathLst>
          </a:custGeom>
          <a:blipFill>
            <a:blip r:embed="rId6"/>
            <a:stretch>
              <a:fillRect l="0" t="0" r="0" b="0"/>
            </a:stretch>
          </a:blipFill>
        </p:spPr>
      </p:sp>
      <p:sp>
        <p:nvSpPr>
          <p:cNvPr name="TextBox 6" id="6"/>
          <p:cNvSpPr txBox="true"/>
          <p:nvPr/>
        </p:nvSpPr>
        <p:spPr>
          <a:xfrm rot="0">
            <a:off x="322466" y="1754116"/>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Adaboost (2)</a:t>
            </a:r>
          </a:p>
        </p:txBody>
      </p:sp>
      <p:sp>
        <p:nvSpPr>
          <p:cNvPr name="TextBox 7" id="7"/>
          <p:cNvSpPr txBox="true"/>
          <p:nvPr/>
        </p:nvSpPr>
        <p:spPr>
          <a:xfrm rot="0">
            <a:off x="322466" y="3278880"/>
            <a:ext cx="9414736" cy="53304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Round i (continued)</a:t>
            </a:r>
          </a:p>
          <a:p>
            <a:pPr marL="1193925" indent="-397975" lvl="2">
              <a:lnSpc>
                <a:spcPts val="3870"/>
              </a:lnSpc>
              <a:buFont typeface="Arial"/>
              <a:buChar char="⚬"/>
            </a:pPr>
            <a:r>
              <a:rPr lang="en-US" sz="2764">
                <a:solidFill>
                  <a:srgbClr val="FFFFFF"/>
                </a:solidFill>
                <a:latin typeface="Open Sauce"/>
              </a:rPr>
              <a:t>Reduce weights of correctly classified tuples</a:t>
            </a:r>
          </a:p>
          <a:p>
            <a:pPr>
              <a:lnSpc>
                <a:spcPts val="3870"/>
              </a:lnSpc>
            </a:pPr>
          </a:p>
          <a:p>
            <a:pPr>
              <a:lnSpc>
                <a:spcPts val="3870"/>
              </a:lnSpc>
            </a:pPr>
          </a:p>
          <a:p>
            <a:pPr>
              <a:lnSpc>
                <a:spcPts val="3870"/>
              </a:lnSpc>
            </a:pPr>
          </a:p>
          <a:p>
            <a:pPr marL="1193925" indent="-397975" lvl="2">
              <a:lnSpc>
                <a:spcPts val="3870"/>
              </a:lnSpc>
              <a:buFont typeface="Arial"/>
              <a:buChar char="⚬"/>
            </a:pPr>
            <a:r>
              <a:rPr lang="en-US" sz="2764">
                <a:solidFill>
                  <a:srgbClr val="FFFFFF"/>
                </a:solidFill>
                <a:latin typeface="Open Sauce"/>
              </a:rPr>
              <a:t>Normalize tuple weights so sum is 1.0</a:t>
            </a:r>
          </a:p>
          <a:p>
            <a:pPr marL="1790887" indent="-447722" lvl="3">
              <a:lnSpc>
                <a:spcPts val="3870"/>
              </a:lnSpc>
              <a:buFont typeface="Arial"/>
              <a:buChar char="￭"/>
            </a:pPr>
            <a:r>
              <a:rPr lang="en-US" sz="2764">
                <a:solidFill>
                  <a:srgbClr val="FFFFFF"/>
                </a:solidFill>
                <a:latin typeface="Open Sauce"/>
              </a:rPr>
              <a:t>e.g., (0.1, 0.3, 0.1) =&gt; (0.2, 0.6, 0.2)</a:t>
            </a:r>
          </a:p>
          <a:p>
            <a:pPr>
              <a:lnSpc>
                <a:spcPts val="3870"/>
              </a:lnSpc>
            </a:pPr>
          </a:p>
          <a:p>
            <a:pPr>
              <a:lnSpc>
                <a:spcPts val="3870"/>
              </a:lnSpc>
            </a:pPr>
          </a:p>
          <a:p>
            <a:pPr>
              <a:lnSpc>
                <a:spcPts val="3870"/>
              </a:lnSpc>
            </a:pPr>
          </a:p>
          <a:p>
            <a:pPr algn="l" marL="596962" indent="-298481" lvl="1">
              <a:lnSpc>
                <a:spcPts val="3870"/>
              </a:lnSpc>
              <a:buFont typeface="Arial"/>
              <a:buChar char="•"/>
            </a:pPr>
            <a:r>
              <a:rPr lang="en-US" sz="2764">
                <a:solidFill>
                  <a:srgbClr val="FFFFFF"/>
                </a:solidFill>
                <a:latin typeface="Open Sauce"/>
              </a:rPr>
              <a:t>Classification: weighted votes of k classifiers</a:t>
            </a:r>
          </a:p>
        </p:txBody>
      </p:sp>
      <p:sp>
        <p:nvSpPr>
          <p:cNvPr name="TextBox 8" id="8"/>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8746" t="0" r="-48746"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68328"/>
            <a:ext cx="984023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Ensemble Methods: Accuracy</a:t>
            </a:r>
          </a:p>
        </p:txBody>
      </p:sp>
      <p:sp>
        <p:nvSpPr>
          <p:cNvPr name="TextBox 5" id="5"/>
          <p:cNvSpPr txBox="true"/>
          <p:nvPr/>
        </p:nvSpPr>
        <p:spPr>
          <a:xfrm rot="0">
            <a:off x="322466" y="4250430"/>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Bagging</a:t>
            </a:r>
          </a:p>
          <a:p>
            <a:pPr marL="1193925" indent="-397975" lvl="2">
              <a:lnSpc>
                <a:spcPts val="3870"/>
              </a:lnSpc>
              <a:buFont typeface="Arial"/>
              <a:buChar char="⚬"/>
            </a:pPr>
            <a:r>
              <a:rPr lang="en-US" sz="2764">
                <a:solidFill>
                  <a:srgbClr val="FFFFFF"/>
                </a:solidFill>
                <a:latin typeface="Open Sauce"/>
              </a:rPr>
              <a:t>often significantly better than single classifier</a:t>
            </a:r>
          </a:p>
          <a:p>
            <a:pPr marL="1193925" indent="-397975" lvl="2">
              <a:lnSpc>
                <a:spcPts val="3870"/>
              </a:lnSpc>
              <a:buFont typeface="Arial"/>
              <a:buChar char="⚬"/>
            </a:pPr>
            <a:r>
              <a:rPr lang="en-US" sz="2764">
                <a:solidFill>
                  <a:srgbClr val="FFFFFF"/>
                </a:solidFill>
                <a:latin typeface="Open Sauce"/>
              </a:rPr>
              <a:t>noise: not considerably worse, more robust</a:t>
            </a:r>
          </a:p>
          <a:p>
            <a:pPr marL="1193925" indent="-397975" lvl="2">
              <a:lnSpc>
                <a:spcPts val="3870"/>
              </a:lnSpc>
              <a:buFont typeface="Arial"/>
              <a:buChar char="⚬"/>
            </a:pPr>
            <a:r>
              <a:rPr lang="en-US" sz="2764">
                <a:solidFill>
                  <a:srgbClr val="FFFFFF"/>
                </a:solidFill>
                <a:latin typeface="Open Sauce"/>
              </a:rPr>
              <a:t>prediction: proved improved accuracy</a:t>
            </a:r>
          </a:p>
          <a:p>
            <a:pPr marL="596962" indent="-298481" lvl="1">
              <a:lnSpc>
                <a:spcPts val="3870"/>
              </a:lnSpc>
              <a:buFont typeface="Arial"/>
              <a:buChar char="•"/>
            </a:pPr>
            <a:r>
              <a:rPr lang="en-US" sz="2764">
                <a:solidFill>
                  <a:srgbClr val="FFFFFF"/>
                </a:solidFill>
                <a:latin typeface="Open Sauce"/>
              </a:rPr>
              <a:t>Boosting</a:t>
            </a:r>
          </a:p>
          <a:p>
            <a:pPr marL="1193925" indent="-397975" lvl="2">
              <a:lnSpc>
                <a:spcPts val="3870"/>
              </a:lnSpc>
              <a:buFont typeface="Arial"/>
              <a:buChar char="⚬"/>
            </a:pPr>
            <a:r>
              <a:rPr lang="en-US" sz="2764">
                <a:solidFill>
                  <a:srgbClr val="FFFFFF"/>
                </a:solidFill>
                <a:latin typeface="Open Sauce"/>
              </a:rPr>
              <a:t>generally higher accuracy than bagging</a:t>
            </a:r>
          </a:p>
          <a:p>
            <a:pPr algn="l" marL="1193925" indent="-397975" lvl="2">
              <a:lnSpc>
                <a:spcPts val="3870"/>
              </a:lnSpc>
              <a:buFont typeface="Arial"/>
              <a:buChar char="⚬"/>
            </a:pPr>
            <a:r>
              <a:rPr lang="en-US" sz="2764">
                <a:solidFill>
                  <a:srgbClr val="FFFFFF"/>
                </a:solidFill>
                <a:latin typeface="Open Sauce"/>
              </a:rPr>
              <a:t>may overfit the model to misclassified data</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6830336" y="1016198"/>
            <a:ext cx="11217359" cy="763333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Open Sauce"/>
              </a:rPr>
              <a:t>Bayesian classification</a:t>
            </a:r>
          </a:p>
          <a:p>
            <a:pPr marL="1554480" indent="-518160" lvl="2">
              <a:lnSpc>
                <a:spcPts val="5040"/>
              </a:lnSpc>
              <a:buFont typeface="Arial"/>
              <a:buChar char="⚬"/>
            </a:pPr>
            <a:r>
              <a:rPr lang="en-US" sz="3600">
                <a:solidFill>
                  <a:srgbClr val="FFFFFF"/>
                </a:solidFill>
                <a:latin typeface="Open Sauce"/>
              </a:rPr>
              <a:t>Bayes' theorem</a:t>
            </a:r>
          </a:p>
          <a:p>
            <a:pPr marL="777240" indent="-388620" lvl="1">
              <a:lnSpc>
                <a:spcPts val="5040"/>
              </a:lnSpc>
              <a:buFont typeface="Arial"/>
              <a:buChar char="•"/>
            </a:pPr>
            <a:r>
              <a:rPr lang="en-US" sz="3600">
                <a:solidFill>
                  <a:srgbClr val="FFFFFF"/>
                </a:solidFill>
                <a:latin typeface="Open Sauce"/>
              </a:rPr>
              <a:t>Rule based classification</a:t>
            </a:r>
          </a:p>
          <a:p>
            <a:pPr marL="1554480" indent="-518160" lvl="2">
              <a:lnSpc>
                <a:spcPts val="5040"/>
              </a:lnSpc>
              <a:buFont typeface="Arial"/>
              <a:buChar char="⚬"/>
            </a:pPr>
            <a:r>
              <a:rPr lang="en-US" sz="3600">
                <a:solidFill>
                  <a:srgbClr val="FFFFFF"/>
                </a:solidFill>
                <a:latin typeface="Open Sauce"/>
              </a:rPr>
              <a:t>If-Then rules</a:t>
            </a:r>
          </a:p>
          <a:p>
            <a:pPr marL="1554480" indent="-518160" lvl="2">
              <a:lnSpc>
                <a:spcPts val="5040"/>
              </a:lnSpc>
              <a:buFont typeface="Arial"/>
              <a:buChar char="⚬"/>
            </a:pPr>
            <a:r>
              <a:rPr lang="en-US" sz="3600">
                <a:solidFill>
                  <a:srgbClr val="FFFFFF"/>
                </a:solidFill>
                <a:latin typeface="Open Sauce"/>
              </a:rPr>
              <a:t>Rule Assessment and quality measures</a:t>
            </a:r>
          </a:p>
          <a:p>
            <a:pPr marL="777240" indent="-388620" lvl="1">
              <a:lnSpc>
                <a:spcPts val="5040"/>
              </a:lnSpc>
              <a:buFont typeface="Arial"/>
              <a:buChar char="•"/>
            </a:pPr>
            <a:r>
              <a:rPr lang="en-US" sz="3600">
                <a:solidFill>
                  <a:srgbClr val="FFFFFF"/>
                </a:solidFill>
                <a:latin typeface="Open Sauce"/>
              </a:rPr>
              <a:t>Model evaluation and selection</a:t>
            </a:r>
          </a:p>
          <a:p>
            <a:pPr marL="1554480" indent="-518160" lvl="2">
              <a:lnSpc>
                <a:spcPts val="5040"/>
              </a:lnSpc>
              <a:buFont typeface="Arial"/>
              <a:buChar char="⚬"/>
            </a:pPr>
            <a:r>
              <a:rPr lang="en-US" sz="3600">
                <a:solidFill>
                  <a:srgbClr val="FFFFFF"/>
                </a:solidFill>
                <a:latin typeface="Open Sauce"/>
              </a:rPr>
              <a:t>Accuracy &amp; error measures</a:t>
            </a:r>
          </a:p>
          <a:p>
            <a:pPr marL="1554480" indent="-518160" lvl="2">
              <a:lnSpc>
                <a:spcPts val="5040"/>
              </a:lnSpc>
              <a:buFont typeface="Arial"/>
              <a:buChar char="⚬"/>
            </a:pPr>
            <a:r>
              <a:rPr lang="en-US" sz="3600">
                <a:solidFill>
                  <a:srgbClr val="FFFFFF"/>
                </a:solidFill>
                <a:latin typeface="Open Sauce"/>
              </a:rPr>
              <a:t>Confusion matrix</a:t>
            </a:r>
          </a:p>
          <a:p>
            <a:pPr marL="1554480" indent="-518160" lvl="2">
              <a:lnSpc>
                <a:spcPts val="5040"/>
              </a:lnSpc>
              <a:buFont typeface="Arial"/>
              <a:buChar char="⚬"/>
            </a:pPr>
            <a:r>
              <a:rPr lang="en-US" sz="3600">
                <a:solidFill>
                  <a:srgbClr val="FFFFFF"/>
                </a:solidFill>
                <a:latin typeface="Open Sauce"/>
              </a:rPr>
              <a:t>T-test</a:t>
            </a:r>
          </a:p>
          <a:p>
            <a:pPr marL="777240" indent="-388620" lvl="1">
              <a:lnSpc>
                <a:spcPts val="5040"/>
              </a:lnSpc>
              <a:buFont typeface="Arial"/>
              <a:buChar char="•"/>
            </a:pPr>
            <a:r>
              <a:rPr lang="en-US" sz="3600">
                <a:solidFill>
                  <a:srgbClr val="FFFFFF"/>
                </a:solidFill>
                <a:latin typeface="Open Sauce"/>
              </a:rPr>
              <a:t>Improve classification and accuracy</a:t>
            </a:r>
          </a:p>
          <a:p>
            <a:pPr marL="1554480" indent="-518160" lvl="2">
              <a:lnSpc>
                <a:spcPts val="5040"/>
              </a:lnSpc>
              <a:buFont typeface="Arial"/>
              <a:buChar char="⚬"/>
            </a:pPr>
            <a:r>
              <a:rPr lang="en-US" sz="3600">
                <a:solidFill>
                  <a:srgbClr val="FFFFFF"/>
                </a:solidFill>
                <a:latin typeface="Open Sauce"/>
              </a:rPr>
              <a:t>Bagging</a:t>
            </a:r>
          </a:p>
          <a:p>
            <a:pPr algn="l" marL="1554480" indent="-518160" lvl="2">
              <a:lnSpc>
                <a:spcPts val="5040"/>
              </a:lnSpc>
              <a:buFont typeface="Arial"/>
              <a:buChar char="⚬"/>
            </a:pPr>
            <a:r>
              <a:rPr lang="en-US" sz="3600">
                <a:solidFill>
                  <a:srgbClr val="FFFFFF"/>
                </a:solidFill>
                <a:latin typeface="Open Sauce"/>
              </a:rPr>
              <a:t>Boosting</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1208540" y="4650105"/>
            <a:ext cx="5370330"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Summary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7471326" y="5925198"/>
            <a:ext cx="10535220" cy="2456399"/>
          </a:xfrm>
          <a:custGeom>
            <a:avLst/>
            <a:gdLst/>
            <a:ahLst/>
            <a:cxnLst/>
            <a:rect r="r" b="b" t="t" l="l"/>
            <a:pathLst>
              <a:path h="2456399" w="10535220">
                <a:moveTo>
                  <a:pt x="0" y="0"/>
                </a:moveTo>
                <a:lnTo>
                  <a:pt x="10535220" y="0"/>
                </a:lnTo>
                <a:lnTo>
                  <a:pt x="10535220" y="2456398"/>
                </a:lnTo>
                <a:lnTo>
                  <a:pt x="0" y="2456398"/>
                </a:lnTo>
                <a:lnTo>
                  <a:pt x="0" y="0"/>
                </a:lnTo>
                <a:close/>
              </a:path>
            </a:pathLst>
          </a:custGeom>
          <a:blipFill>
            <a:blip r:embed="rId4"/>
            <a:stretch>
              <a:fillRect l="0" t="0" r="0" b="0"/>
            </a:stretch>
          </a:blipFill>
        </p:spPr>
      </p:sp>
      <p:sp>
        <p:nvSpPr>
          <p:cNvPr name="TextBox 4" id="4"/>
          <p:cNvSpPr txBox="true"/>
          <p:nvPr/>
        </p:nvSpPr>
        <p:spPr>
          <a:xfrm rot="0">
            <a:off x="322466" y="131445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Bayes’ Theorem</a:t>
            </a:r>
          </a:p>
        </p:txBody>
      </p:sp>
      <p:sp>
        <p:nvSpPr>
          <p:cNvPr name="TextBox 5" id="5"/>
          <p:cNvSpPr txBox="true"/>
          <p:nvPr/>
        </p:nvSpPr>
        <p:spPr>
          <a:xfrm rot="0">
            <a:off x="322466" y="4140768"/>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X: a data sample </a:t>
            </a:r>
            <a:r>
              <a:rPr lang="en-US" sz="2764">
                <a:solidFill>
                  <a:srgbClr val="FFFFFF"/>
                </a:solidFill>
                <a:latin typeface="Open Sauce"/>
              </a:rPr>
              <a:t>(evidence), class unknown</a:t>
            </a:r>
          </a:p>
          <a:p>
            <a:pPr marL="596962" indent="-298481" lvl="1">
              <a:lnSpc>
                <a:spcPts val="3870"/>
              </a:lnSpc>
              <a:buFont typeface="Arial"/>
              <a:buChar char="•"/>
            </a:pPr>
            <a:r>
              <a:rPr lang="en-US" sz="2764">
                <a:solidFill>
                  <a:srgbClr val="FFFFFF"/>
                </a:solidFill>
                <a:latin typeface="Open Sauce"/>
              </a:rPr>
              <a:t>e.g., X: age = 35, income = $40, 000</a:t>
            </a:r>
          </a:p>
          <a:p>
            <a:pPr marL="596962" indent="-298481" lvl="1">
              <a:lnSpc>
                <a:spcPts val="3870"/>
              </a:lnSpc>
              <a:buFont typeface="Arial"/>
              <a:buChar char="•"/>
            </a:pPr>
            <a:r>
              <a:rPr lang="en-US" sz="2764">
                <a:solidFill>
                  <a:srgbClr val="FFFFFF"/>
                </a:solidFill>
                <a:latin typeface="Open Sauce"/>
              </a:rPr>
              <a:t>H: a hypothesis that X belongs to class C</a:t>
            </a:r>
          </a:p>
          <a:p>
            <a:pPr marL="1193925" indent="-397975" lvl="2">
              <a:lnSpc>
                <a:spcPts val="3870"/>
              </a:lnSpc>
              <a:buFont typeface="Arial"/>
              <a:buChar char="⚬"/>
            </a:pPr>
            <a:r>
              <a:rPr lang="en-US" sz="2764">
                <a:solidFill>
                  <a:srgbClr val="FFFFFF"/>
                </a:solidFill>
                <a:latin typeface="Open Sauce"/>
              </a:rPr>
              <a:t>e.g., H: buys a computer</a:t>
            </a:r>
          </a:p>
          <a:p>
            <a:pPr marL="596962" indent="-298481" lvl="1">
              <a:lnSpc>
                <a:spcPts val="3870"/>
              </a:lnSpc>
              <a:buFont typeface="Arial"/>
              <a:buChar char="•"/>
            </a:pPr>
            <a:r>
              <a:rPr lang="en-US" sz="2764">
                <a:solidFill>
                  <a:srgbClr val="FFFFFF"/>
                </a:solidFill>
                <a:latin typeface="Open Sauce"/>
              </a:rPr>
              <a:t>Classification: determine P(H|X)</a:t>
            </a:r>
          </a:p>
          <a:p>
            <a:pPr marL="596962" indent="-298481" lvl="1">
              <a:lnSpc>
                <a:spcPts val="3870"/>
              </a:lnSpc>
              <a:buFont typeface="Arial"/>
              <a:buChar char="•"/>
            </a:pPr>
            <a:r>
              <a:rPr lang="en-US" sz="2764">
                <a:solidFill>
                  <a:srgbClr val="FFFFFF"/>
                </a:solidFill>
                <a:latin typeface="Open Sauce"/>
              </a:rPr>
              <a:t>P(H), P(X): prior probability</a:t>
            </a:r>
          </a:p>
          <a:p>
            <a:pPr marL="596962" indent="-298481" lvl="1">
              <a:lnSpc>
                <a:spcPts val="3870"/>
              </a:lnSpc>
              <a:buFont typeface="Arial"/>
              <a:buChar char="•"/>
            </a:pPr>
            <a:r>
              <a:rPr lang="en-US" sz="2764">
                <a:solidFill>
                  <a:srgbClr val="FFFFFF"/>
                </a:solidFill>
                <a:latin typeface="Open Sauce"/>
              </a:rPr>
              <a:t>P(X|H), P(H|X): posterior probability</a:t>
            </a:r>
          </a:p>
          <a:p>
            <a:pPr algn="l" marL="596962" indent="-298481" lvl="1">
              <a:lnSpc>
                <a:spcPts val="3870"/>
              </a:lnSpc>
              <a:buFont typeface="Arial"/>
              <a:buChar char="•"/>
            </a:pPr>
            <a:r>
              <a:rPr lang="en-US" sz="2764">
                <a:solidFill>
                  <a:srgbClr val="FFFFFF"/>
                </a:solidFill>
                <a:latin typeface="Open Sauce"/>
              </a:rPr>
              <a:t>Bayes’ Theorem</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6059428" y="5951536"/>
            <a:ext cx="4215063" cy="1028064"/>
          </a:xfrm>
          <a:custGeom>
            <a:avLst/>
            <a:gdLst/>
            <a:ahLst/>
            <a:cxnLst/>
            <a:rect r="r" b="b" t="t" l="l"/>
            <a:pathLst>
              <a:path h="1028064" w="4215063">
                <a:moveTo>
                  <a:pt x="0" y="0"/>
                </a:moveTo>
                <a:lnTo>
                  <a:pt x="4215063" y="0"/>
                </a:lnTo>
                <a:lnTo>
                  <a:pt x="4215063" y="1028064"/>
                </a:lnTo>
                <a:lnTo>
                  <a:pt x="0" y="1028064"/>
                </a:lnTo>
                <a:lnTo>
                  <a:pt x="0" y="0"/>
                </a:lnTo>
                <a:close/>
              </a:path>
            </a:pathLst>
          </a:custGeom>
          <a:blipFill>
            <a:blip r:embed="rId5"/>
            <a:stretch>
              <a:fillRect l="0" t="0" r="0" b="0"/>
            </a:stretch>
          </a:blipFill>
        </p:spPr>
      </p:sp>
      <p:sp>
        <p:nvSpPr>
          <p:cNvPr name="Freeform 5" id="5"/>
          <p:cNvSpPr/>
          <p:nvPr/>
        </p:nvSpPr>
        <p:spPr>
          <a:xfrm flipH="false" flipV="false" rot="0">
            <a:off x="2763283" y="7891803"/>
            <a:ext cx="4215063" cy="1067451"/>
          </a:xfrm>
          <a:custGeom>
            <a:avLst/>
            <a:gdLst/>
            <a:ahLst/>
            <a:cxnLst/>
            <a:rect r="r" b="b" t="t" l="l"/>
            <a:pathLst>
              <a:path h="1067451" w="4215063">
                <a:moveTo>
                  <a:pt x="0" y="0"/>
                </a:moveTo>
                <a:lnTo>
                  <a:pt x="4215063" y="0"/>
                </a:lnTo>
                <a:lnTo>
                  <a:pt x="4215063" y="1067450"/>
                </a:lnTo>
                <a:lnTo>
                  <a:pt x="0" y="1067450"/>
                </a:lnTo>
                <a:lnTo>
                  <a:pt x="0" y="0"/>
                </a:lnTo>
                <a:close/>
              </a:path>
            </a:pathLst>
          </a:custGeom>
          <a:blipFill>
            <a:blip r:embed="rId6"/>
            <a:stretch>
              <a:fillRect l="0" t="0" r="0" b="0"/>
            </a:stretch>
          </a:blipFill>
        </p:spPr>
      </p:sp>
      <p:sp>
        <p:nvSpPr>
          <p:cNvPr name="TextBox 6" id="6"/>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Naïve Bayesian Classifier (1)</a:t>
            </a:r>
          </a:p>
        </p:txBody>
      </p:sp>
      <p:sp>
        <p:nvSpPr>
          <p:cNvPr name="TextBox 7" id="7"/>
          <p:cNvSpPr txBox="true"/>
          <p:nvPr/>
        </p:nvSpPr>
        <p:spPr>
          <a:xfrm rot="0">
            <a:off x="322466" y="5269674"/>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X = (x1, x2, ..., xn) (i.e., n attributes)</a:t>
            </a:r>
          </a:p>
          <a:p>
            <a:pPr marL="596962" indent="-298481" lvl="1">
              <a:lnSpc>
                <a:spcPts val="3870"/>
              </a:lnSpc>
              <a:buFont typeface="Arial"/>
              <a:buChar char="•"/>
            </a:pPr>
            <a:r>
              <a:rPr lang="en-US" sz="2764">
                <a:solidFill>
                  <a:srgbClr val="FFFFFF"/>
                </a:solidFill>
                <a:latin typeface="Open Sauce"/>
              </a:rPr>
              <a:t>m classes: C1, C2, ..., Cm</a:t>
            </a:r>
          </a:p>
          <a:p>
            <a:pPr marL="596962" indent="-298481" lvl="1">
              <a:lnSpc>
                <a:spcPts val="3870"/>
              </a:lnSpc>
              <a:buFont typeface="Arial"/>
              <a:buChar char="•"/>
            </a:pPr>
            <a:r>
              <a:rPr lang="en-US" sz="2764">
                <a:solidFill>
                  <a:srgbClr val="FFFFFF"/>
                </a:solidFill>
                <a:latin typeface="Open Sauce"/>
              </a:rPr>
              <a:t>Classification: maximal P(Ci|X)</a:t>
            </a:r>
          </a:p>
          <a:p>
            <a:pPr marL="596962" indent="-298481" lvl="1">
              <a:lnSpc>
                <a:spcPts val="3870"/>
              </a:lnSpc>
              <a:buFont typeface="Arial"/>
              <a:buChar char="•"/>
            </a:pPr>
            <a:r>
              <a:rPr lang="en-US" sz="2764">
                <a:solidFill>
                  <a:srgbClr val="FFFFFF"/>
                </a:solidFill>
                <a:latin typeface="Open Sauce"/>
              </a:rPr>
              <a:t>Based on Bayes’ Theorm</a:t>
            </a:r>
          </a:p>
          <a:p>
            <a:pPr algn="l" marL="596962" indent="-298481" lvl="1">
              <a:lnSpc>
                <a:spcPts val="3870"/>
              </a:lnSpc>
              <a:buFont typeface="Arial"/>
              <a:buChar char="•"/>
            </a:pPr>
            <a:r>
              <a:rPr lang="en-US" sz="2764">
                <a:solidFill>
                  <a:srgbClr val="FFFFFF"/>
                </a:solidFill>
                <a:latin typeface="Open Sauce"/>
              </a:rPr>
              <a:t>Since P(X) is constant for all classes, only need to maximize</a:t>
            </a:r>
          </a:p>
        </p:txBody>
      </p:sp>
      <p:sp>
        <p:nvSpPr>
          <p:cNvPr name="TextBox 8" id="8"/>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80325" t="0" r="-80325"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0" y="5143500"/>
            <a:ext cx="12662534" cy="1250273"/>
          </a:xfrm>
          <a:custGeom>
            <a:avLst/>
            <a:gdLst/>
            <a:ahLst/>
            <a:cxnLst/>
            <a:rect r="r" b="b" t="t" l="l"/>
            <a:pathLst>
              <a:path h="1250273" w="12662534">
                <a:moveTo>
                  <a:pt x="0" y="0"/>
                </a:moveTo>
                <a:lnTo>
                  <a:pt x="12662534" y="0"/>
                </a:lnTo>
                <a:lnTo>
                  <a:pt x="12662534" y="1250273"/>
                </a:lnTo>
                <a:lnTo>
                  <a:pt x="0" y="1250273"/>
                </a:lnTo>
                <a:lnTo>
                  <a:pt x="0" y="0"/>
                </a:lnTo>
                <a:close/>
              </a:path>
            </a:pathLst>
          </a:custGeom>
          <a:blipFill>
            <a:blip r:embed="rId5"/>
            <a:stretch>
              <a:fillRect l="0" t="0" r="0" b="0"/>
            </a:stretch>
          </a:blipFill>
        </p:spPr>
      </p:sp>
      <p:sp>
        <p:nvSpPr>
          <p:cNvPr name="Freeform 5" id="5"/>
          <p:cNvSpPr/>
          <p:nvPr/>
        </p:nvSpPr>
        <p:spPr>
          <a:xfrm flipH="false" flipV="false" rot="0">
            <a:off x="3026913" y="7715053"/>
            <a:ext cx="6383962" cy="878091"/>
          </a:xfrm>
          <a:custGeom>
            <a:avLst/>
            <a:gdLst/>
            <a:ahLst/>
            <a:cxnLst/>
            <a:rect r="r" b="b" t="t" l="l"/>
            <a:pathLst>
              <a:path h="878091" w="6383962">
                <a:moveTo>
                  <a:pt x="0" y="0"/>
                </a:moveTo>
                <a:lnTo>
                  <a:pt x="6383962" y="0"/>
                </a:lnTo>
                <a:lnTo>
                  <a:pt x="6383962" y="878091"/>
                </a:lnTo>
                <a:lnTo>
                  <a:pt x="0" y="878091"/>
                </a:lnTo>
                <a:lnTo>
                  <a:pt x="0" y="0"/>
                </a:lnTo>
                <a:close/>
              </a:path>
            </a:pathLst>
          </a:custGeom>
          <a:blipFill>
            <a:blip r:embed="rId6"/>
            <a:stretch>
              <a:fillRect l="0" t="0" r="0" b="0"/>
            </a:stretch>
          </a:blipFill>
        </p:spPr>
      </p:sp>
      <p:sp>
        <p:nvSpPr>
          <p:cNvPr name="Freeform 6" id="6"/>
          <p:cNvSpPr/>
          <p:nvPr/>
        </p:nvSpPr>
        <p:spPr>
          <a:xfrm flipH="false" flipV="false" rot="0">
            <a:off x="3026913" y="8706199"/>
            <a:ext cx="4990990" cy="1104201"/>
          </a:xfrm>
          <a:custGeom>
            <a:avLst/>
            <a:gdLst/>
            <a:ahLst/>
            <a:cxnLst/>
            <a:rect r="r" b="b" t="t" l="l"/>
            <a:pathLst>
              <a:path h="1104201" w="4990990">
                <a:moveTo>
                  <a:pt x="0" y="0"/>
                </a:moveTo>
                <a:lnTo>
                  <a:pt x="4990990" y="0"/>
                </a:lnTo>
                <a:lnTo>
                  <a:pt x="4990990" y="1104202"/>
                </a:lnTo>
                <a:lnTo>
                  <a:pt x="0" y="1104202"/>
                </a:lnTo>
                <a:lnTo>
                  <a:pt x="0" y="0"/>
                </a:lnTo>
                <a:close/>
              </a:path>
            </a:pathLst>
          </a:custGeom>
          <a:blipFill>
            <a:blip r:embed="rId7"/>
            <a:stretch>
              <a:fillRect l="0" t="0" r="0" b="0"/>
            </a:stretch>
          </a:blipFill>
        </p:spPr>
      </p:sp>
      <p:sp>
        <p:nvSpPr>
          <p:cNvPr name="TextBox 7" id="7"/>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Naïve Bayesian Classifier (2)</a:t>
            </a:r>
          </a:p>
        </p:txBody>
      </p:sp>
      <p:sp>
        <p:nvSpPr>
          <p:cNvPr name="TextBox 8" id="8"/>
          <p:cNvSpPr txBox="true"/>
          <p:nvPr/>
        </p:nvSpPr>
        <p:spPr>
          <a:xfrm rot="0">
            <a:off x="322466" y="4025335"/>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Naïve assumption: class conditional independence (no </a:t>
            </a:r>
            <a:r>
              <a:rPr lang="en-US" sz="2764">
                <a:solidFill>
                  <a:srgbClr val="FFFFFF"/>
                </a:solidFill>
                <a:latin typeface="Open Sauce"/>
              </a:rPr>
              <a:t>dependence between attributes)</a:t>
            </a:r>
          </a:p>
          <a:p>
            <a:pPr>
              <a:lnSpc>
                <a:spcPts val="3870"/>
              </a:lnSpc>
            </a:pPr>
          </a:p>
          <a:p>
            <a:pPr>
              <a:lnSpc>
                <a:spcPts val="3870"/>
              </a:lnSpc>
            </a:pPr>
          </a:p>
          <a:p>
            <a:pPr>
              <a:lnSpc>
                <a:spcPts val="3870"/>
              </a:lnSpc>
            </a:pPr>
          </a:p>
          <a:p>
            <a:pPr marL="596962" indent="-298481" lvl="1">
              <a:lnSpc>
                <a:spcPts val="3870"/>
              </a:lnSpc>
              <a:buFont typeface="Arial"/>
              <a:buChar char="•"/>
            </a:pPr>
            <a:r>
              <a:rPr lang="en-US" sz="2764">
                <a:solidFill>
                  <a:srgbClr val="FFFFFF"/>
                </a:solidFill>
                <a:latin typeface="Open Sauce"/>
              </a:rPr>
              <a:t>If Ak is categorical, P(xk|Ci)</a:t>
            </a:r>
          </a:p>
          <a:p>
            <a:pPr algn="l" marL="596962" indent="-298481" lvl="1">
              <a:lnSpc>
                <a:spcPts val="3870"/>
              </a:lnSpc>
              <a:buFont typeface="Arial"/>
              <a:buChar char="•"/>
            </a:pPr>
            <a:r>
              <a:rPr lang="en-US" sz="2764">
                <a:solidFill>
                  <a:srgbClr val="FFFFFF"/>
                </a:solidFill>
                <a:latin typeface="Open Sauce"/>
              </a:rPr>
              <a:t>If Ak is continuous-valued, assume Gaussian distribution</a:t>
            </a:r>
          </a:p>
        </p:txBody>
      </p:sp>
      <p:sp>
        <p:nvSpPr>
          <p:cNvPr name="TextBox 9" id="9"/>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322466" y="1636891"/>
            <a:ext cx="8821534"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Naïve Bayesian Classifier Example</a:t>
            </a:r>
          </a:p>
        </p:txBody>
      </p:sp>
      <p:sp>
        <p:nvSpPr>
          <p:cNvPr name="TextBox 4" id="4"/>
          <p:cNvSpPr txBox="true"/>
          <p:nvPr/>
        </p:nvSpPr>
        <p:spPr>
          <a:xfrm rot="0">
            <a:off x="322466" y="6187039"/>
            <a:ext cx="9414736"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2 classes: buys_computer</a:t>
            </a:r>
          </a:p>
          <a:p>
            <a:pPr marL="1193925" indent="-397975" lvl="2">
              <a:lnSpc>
                <a:spcPts val="3870"/>
              </a:lnSpc>
              <a:buFont typeface="Arial"/>
              <a:buChar char="⚬"/>
            </a:pPr>
            <a:r>
              <a:rPr lang="en-US" sz="2764">
                <a:solidFill>
                  <a:srgbClr val="FFFFFF"/>
                </a:solidFill>
                <a:latin typeface="Open Sauce"/>
              </a:rPr>
              <a:t>C1: yes</a:t>
            </a:r>
          </a:p>
          <a:p>
            <a:pPr marL="1193925" indent="-397975" lvl="2">
              <a:lnSpc>
                <a:spcPts val="3870"/>
              </a:lnSpc>
              <a:buFont typeface="Arial"/>
              <a:buChar char="⚬"/>
            </a:pPr>
            <a:r>
              <a:rPr lang="en-US" sz="2764">
                <a:solidFill>
                  <a:srgbClr val="FFFFFF"/>
                </a:solidFill>
                <a:latin typeface="Open Sauce"/>
              </a:rPr>
              <a:t>C2: no</a:t>
            </a:r>
          </a:p>
          <a:p>
            <a:pPr algn="l" marL="596962" indent="-298481" lvl="1">
              <a:lnSpc>
                <a:spcPts val="3870"/>
              </a:lnSpc>
              <a:buFont typeface="Arial"/>
              <a:buChar char="•"/>
            </a:pPr>
            <a:r>
              <a:rPr lang="en-US" sz="2764">
                <a:solidFill>
                  <a:srgbClr val="FFFFFF"/>
                </a:solidFill>
                <a:latin typeface="Open Sauce"/>
              </a:rPr>
              <a:t>X = (age&lt;=30, income=medium, student=yes, credit_rating = fair)</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Freeform 6" id="6"/>
          <p:cNvSpPr/>
          <p:nvPr/>
        </p:nvSpPr>
        <p:spPr>
          <a:xfrm flipH="false" flipV="false" rot="0">
            <a:off x="9325396" y="1837202"/>
            <a:ext cx="8848232" cy="7421098"/>
          </a:xfrm>
          <a:custGeom>
            <a:avLst/>
            <a:gdLst/>
            <a:ahLst/>
            <a:cxnLst/>
            <a:rect r="r" b="b" t="t" l="l"/>
            <a:pathLst>
              <a:path h="7421098" w="8848232">
                <a:moveTo>
                  <a:pt x="0" y="0"/>
                </a:moveTo>
                <a:lnTo>
                  <a:pt x="8848232" y="0"/>
                </a:lnTo>
                <a:lnTo>
                  <a:pt x="8848232" y="7421098"/>
                </a:lnTo>
                <a:lnTo>
                  <a:pt x="0" y="7421098"/>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7" t="0" r="-463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Naïve Bayesian Classifier Example</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buys_computer: C1 = yes, C2 = no</a:t>
            </a:r>
          </a:p>
          <a:p>
            <a:pPr marL="596962" indent="-298481" lvl="1">
              <a:lnSpc>
                <a:spcPts val="3870"/>
              </a:lnSpc>
              <a:buFont typeface="Arial"/>
              <a:buChar char="•"/>
            </a:pPr>
            <a:r>
              <a:rPr lang="en-US" sz="2764">
                <a:solidFill>
                  <a:srgbClr val="FFFFFF"/>
                </a:solidFill>
                <a:latin typeface="Open Sauce"/>
              </a:rPr>
              <a:t>X = (age &lt;= 30, income = medium, student = yes, credit_rating = fair)</a:t>
            </a:r>
          </a:p>
          <a:p>
            <a:pPr marL="596962" indent="-298481" lvl="1">
              <a:lnSpc>
                <a:spcPts val="3870"/>
              </a:lnSpc>
              <a:buFont typeface="Arial"/>
              <a:buChar char="•"/>
            </a:pPr>
            <a:r>
              <a:rPr lang="en-US" sz="2764">
                <a:solidFill>
                  <a:srgbClr val="FFFFFF"/>
                </a:solidFill>
                <a:latin typeface="Open Sauce"/>
              </a:rPr>
              <a:t>P(Ci|X) = P(X|Ci) P(Ci) / P(X)</a:t>
            </a:r>
          </a:p>
          <a:p>
            <a:pPr marL="1193925" indent="-397975" lvl="2">
              <a:lnSpc>
                <a:spcPts val="3870"/>
              </a:lnSpc>
              <a:buFont typeface="Arial"/>
              <a:buChar char="⚬"/>
            </a:pPr>
            <a:r>
              <a:rPr lang="en-US" sz="2764">
                <a:solidFill>
                  <a:srgbClr val="FFFFFF"/>
                </a:solidFill>
                <a:latin typeface="Open Sauce"/>
              </a:rPr>
              <a:t>P(X|Ci) = P(age&lt;=30 | Ci)</a:t>
            </a:r>
          </a:p>
          <a:p>
            <a:pPr marL="1193925" indent="-397975" lvl="2">
              <a:lnSpc>
                <a:spcPts val="3870"/>
              </a:lnSpc>
              <a:buFont typeface="Arial"/>
              <a:buChar char="⚬"/>
            </a:pPr>
            <a:r>
              <a:rPr lang="en-US" sz="2764">
                <a:solidFill>
                  <a:srgbClr val="FFFFFF"/>
                </a:solidFill>
                <a:latin typeface="Open Sauce"/>
              </a:rPr>
              <a:t>* P(income=medium | Ci)</a:t>
            </a:r>
          </a:p>
          <a:p>
            <a:pPr marL="1193925" indent="-397975" lvl="2">
              <a:lnSpc>
                <a:spcPts val="3870"/>
              </a:lnSpc>
              <a:buFont typeface="Arial"/>
              <a:buChar char="⚬"/>
            </a:pPr>
            <a:r>
              <a:rPr lang="en-US" sz="2764">
                <a:solidFill>
                  <a:srgbClr val="FFFFFF"/>
                </a:solidFill>
                <a:latin typeface="Open Sauce"/>
              </a:rPr>
              <a:t>* P(student=yes | Ci)</a:t>
            </a:r>
          </a:p>
          <a:p>
            <a:pPr algn="l" marL="1193925" indent="-397975" lvl="2">
              <a:lnSpc>
                <a:spcPts val="3870"/>
              </a:lnSpc>
              <a:buFont typeface="Arial"/>
              <a:buChar char="⚬"/>
            </a:pPr>
            <a:r>
              <a:rPr lang="en-US" sz="2764">
                <a:solidFill>
                  <a:srgbClr val="FFFFFF"/>
                </a:solidFill>
                <a:latin typeface="Open Sauce"/>
              </a:rPr>
              <a:t>* P(credit_rating=fair | Ci)</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2968686" y="40317"/>
            <a:ext cx="14290614"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Naïve Bayesian Classifier Example</a:t>
            </a:r>
          </a:p>
        </p:txBody>
      </p:sp>
      <p:sp>
        <p:nvSpPr>
          <p:cNvPr name="TextBox 4" id="4"/>
          <p:cNvSpPr txBox="true"/>
          <p:nvPr/>
        </p:nvSpPr>
        <p:spPr>
          <a:xfrm rot="0">
            <a:off x="2676618" y="2941701"/>
            <a:ext cx="13463393" cy="69297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P(buys_computer = “yes”) = 9/14 = 0.643</a:t>
            </a:r>
          </a:p>
          <a:p>
            <a:pPr marL="604519" indent="-302260" lvl="1">
              <a:lnSpc>
                <a:spcPts val="3919"/>
              </a:lnSpc>
              <a:buFont typeface="Arial"/>
              <a:buChar char="•"/>
            </a:pPr>
            <a:r>
              <a:rPr lang="en-US" sz="2799">
                <a:solidFill>
                  <a:srgbClr val="FFFFFF"/>
                </a:solidFill>
                <a:latin typeface="Open Sauce"/>
              </a:rPr>
              <a:t>P(buys_computer = “no”) = 5/14= 0.357</a:t>
            </a:r>
          </a:p>
          <a:p>
            <a:pPr marL="604519" indent="-302260" lvl="1">
              <a:lnSpc>
                <a:spcPts val="3919"/>
              </a:lnSpc>
              <a:buFont typeface="Arial"/>
              <a:buChar char="•"/>
            </a:pPr>
            <a:r>
              <a:rPr lang="en-US" sz="2799">
                <a:solidFill>
                  <a:srgbClr val="FFFFFF"/>
                </a:solidFill>
                <a:latin typeface="Open Sauce"/>
              </a:rPr>
              <a:t>P(age = “&lt;=30” | buys_computer = “yes”) = 2/9 = 0.222</a:t>
            </a:r>
          </a:p>
          <a:p>
            <a:pPr marL="604519" indent="-302260" lvl="1">
              <a:lnSpc>
                <a:spcPts val="3919"/>
              </a:lnSpc>
              <a:buFont typeface="Arial"/>
              <a:buChar char="•"/>
            </a:pPr>
            <a:r>
              <a:rPr lang="en-US" sz="2799">
                <a:solidFill>
                  <a:srgbClr val="FFFFFF"/>
                </a:solidFill>
                <a:latin typeface="Open Sauce"/>
              </a:rPr>
              <a:t>P(age = “&lt;= 30” | buys_computer = “no”) = 3/5 = 0.6</a:t>
            </a:r>
          </a:p>
          <a:p>
            <a:pPr marL="604519" indent="-302260" lvl="1">
              <a:lnSpc>
                <a:spcPts val="3919"/>
              </a:lnSpc>
              <a:buFont typeface="Arial"/>
              <a:buChar char="•"/>
            </a:pPr>
            <a:r>
              <a:rPr lang="en-US" sz="2799">
                <a:solidFill>
                  <a:srgbClr val="FFFFFF"/>
                </a:solidFill>
                <a:latin typeface="Open Sauce"/>
              </a:rPr>
              <a:t>P(income = “medium” | buys_computer = “yes”) = 4/9 = 0.444</a:t>
            </a:r>
          </a:p>
          <a:p>
            <a:pPr marL="604519" indent="-302260" lvl="1">
              <a:lnSpc>
                <a:spcPts val="3919"/>
              </a:lnSpc>
              <a:buFont typeface="Arial"/>
              <a:buChar char="•"/>
            </a:pPr>
            <a:r>
              <a:rPr lang="en-US" sz="2799">
                <a:solidFill>
                  <a:srgbClr val="FFFFFF"/>
                </a:solidFill>
                <a:latin typeface="Open Sauce"/>
              </a:rPr>
              <a:t>P(income = “medium” | buys_computer = “no”) = 2/5 = 0.4</a:t>
            </a:r>
          </a:p>
          <a:p>
            <a:pPr marL="604519" indent="-302260" lvl="1">
              <a:lnSpc>
                <a:spcPts val="3919"/>
              </a:lnSpc>
              <a:buFont typeface="Arial"/>
              <a:buChar char="•"/>
            </a:pPr>
            <a:r>
              <a:rPr lang="en-US" sz="2799">
                <a:solidFill>
                  <a:srgbClr val="FFFFFF"/>
                </a:solidFill>
                <a:latin typeface="Open Sauce"/>
              </a:rPr>
              <a:t>P(student = “yes” | buys_computer = “yes) = 6/9 = 0.667</a:t>
            </a:r>
          </a:p>
          <a:p>
            <a:pPr marL="604519" indent="-302260" lvl="1">
              <a:lnSpc>
                <a:spcPts val="3919"/>
              </a:lnSpc>
              <a:buFont typeface="Arial"/>
              <a:buChar char="•"/>
            </a:pPr>
            <a:r>
              <a:rPr lang="en-US" sz="2799">
                <a:solidFill>
                  <a:srgbClr val="FFFFFF"/>
                </a:solidFill>
                <a:latin typeface="Open Sauce"/>
              </a:rPr>
              <a:t>P(student = “yes” | buys_computer = “no”) = 1/5 = 0.2</a:t>
            </a:r>
          </a:p>
          <a:p>
            <a:pPr marL="604519" indent="-302260" lvl="1">
              <a:lnSpc>
                <a:spcPts val="3919"/>
              </a:lnSpc>
              <a:buFont typeface="Arial"/>
              <a:buChar char="•"/>
            </a:pPr>
            <a:r>
              <a:rPr lang="en-US" sz="2799">
                <a:solidFill>
                  <a:srgbClr val="FFFFFF"/>
                </a:solidFill>
                <a:latin typeface="Open Sauce"/>
              </a:rPr>
              <a:t>P(credit_rating = “fair” | buys_computer = “yes”) = 6/9 = 0.667</a:t>
            </a:r>
          </a:p>
          <a:p>
            <a:pPr marL="604519" indent="-302260" lvl="1">
              <a:lnSpc>
                <a:spcPts val="3919"/>
              </a:lnSpc>
              <a:buFont typeface="Arial"/>
              <a:buChar char="•"/>
            </a:pPr>
            <a:r>
              <a:rPr lang="en-US" sz="2799">
                <a:solidFill>
                  <a:srgbClr val="FFFFFF"/>
                </a:solidFill>
                <a:latin typeface="Open Sauce"/>
              </a:rPr>
              <a:t>P(credit_rating = “fair” | buys_computer = “no”) = 2/5 = 0.4</a:t>
            </a:r>
          </a:p>
          <a:p>
            <a:pPr marL="604519" indent="-302260" lvl="1">
              <a:lnSpc>
                <a:spcPts val="3919"/>
              </a:lnSpc>
              <a:buFont typeface="Arial"/>
              <a:buChar char="•"/>
            </a:pPr>
            <a:r>
              <a:rPr lang="en-US" sz="2799">
                <a:solidFill>
                  <a:srgbClr val="FFEC6A"/>
                </a:solidFill>
                <a:latin typeface="Open Sauce"/>
              </a:rPr>
              <a:t>P(X|buys_computer = “yes”) = 0.222 x 0.444 x 0.667 x 0.667 = 0.044</a:t>
            </a:r>
          </a:p>
          <a:p>
            <a:pPr marL="604519" indent="-302260" lvl="1">
              <a:lnSpc>
                <a:spcPts val="3919"/>
              </a:lnSpc>
              <a:buFont typeface="Arial"/>
              <a:buChar char="•"/>
            </a:pPr>
            <a:r>
              <a:rPr lang="en-US" sz="2799">
                <a:solidFill>
                  <a:srgbClr val="FFEC6A"/>
                </a:solidFill>
                <a:latin typeface="Open Sauce"/>
              </a:rPr>
              <a:t>P(X|buys_computer = “no”) = 0.6 x 0.4 x 0.2 x 0.4 = 0.019</a:t>
            </a:r>
          </a:p>
          <a:p>
            <a:pPr marL="604519" indent="-302260" lvl="1">
              <a:lnSpc>
                <a:spcPts val="3919"/>
              </a:lnSpc>
              <a:buFont typeface="Arial"/>
              <a:buChar char="•"/>
            </a:pPr>
            <a:r>
              <a:rPr lang="en-US" sz="2799">
                <a:solidFill>
                  <a:srgbClr val="FFEC6A"/>
                </a:solidFill>
                <a:latin typeface="Open Sauce"/>
              </a:rPr>
              <a:t>P(X|buys_computer = “yes”) * P(buys_computer = “yes”) = 0.028</a:t>
            </a:r>
          </a:p>
          <a:p>
            <a:pPr marL="604519" indent="-302260" lvl="1">
              <a:lnSpc>
                <a:spcPts val="3919"/>
              </a:lnSpc>
              <a:buFont typeface="Arial"/>
              <a:buChar char="•"/>
            </a:pPr>
            <a:r>
              <a:rPr lang="en-US" sz="2799">
                <a:solidFill>
                  <a:srgbClr val="FFEC6A"/>
                </a:solidFill>
                <a:latin typeface="Open Sauce"/>
              </a:rPr>
              <a:t>P(X|buys_computer = “no”) * P(buys_computer = “no”) = 0.007</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DAFwFfE_SzU</dc:identifier>
  <dcterms:modified xsi:type="dcterms:W3CDTF">2011-08-01T06:04:30Z</dcterms:modified>
  <cp:revision>1</cp:revision>
  <dc:title>CSCI 4502/5502 Data Mining Fall 2023 Lecture 12</dc:title>
</cp:coreProperties>
</file>